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3" r:id="rId2"/>
    <p:sldId id="256" r:id="rId3"/>
    <p:sldId id="352" r:id="rId4"/>
    <p:sldId id="285" r:id="rId5"/>
    <p:sldId id="257" r:id="rId6"/>
    <p:sldId id="284" r:id="rId7"/>
    <p:sldId id="293" r:id="rId8"/>
    <p:sldId id="258" r:id="rId9"/>
    <p:sldId id="294" r:id="rId10"/>
    <p:sldId id="297" r:id="rId11"/>
    <p:sldId id="298" r:id="rId12"/>
    <p:sldId id="299" r:id="rId13"/>
    <p:sldId id="300" r:id="rId14"/>
    <p:sldId id="301" r:id="rId15"/>
    <p:sldId id="302" r:id="rId16"/>
    <p:sldId id="290" r:id="rId17"/>
    <p:sldId id="291" r:id="rId18"/>
    <p:sldId id="292" r:id="rId19"/>
    <p:sldId id="272" r:id="rId20"/>
    <p:sldId id="341" r:id="rId21"/>
    <p:sldId id="276" r:id="rId22"/>
    <p:sldId id="342" r:id="rId23"/>
    <p:sldId id="343" r:id="rId24"/>
    <p:sldId id="346" r:id="rId25"/>
    <p:sldId id="347" r:id="rId26"/>
    <p:sldId id="348" r:id="rId27"/>
    <p:sldId id="349" r:id="rId28"/>
    <p:sldId id="350" r:id="rId29"/>
    <p:sldId id="351" r:id="rId30"/>
    <p:sldId id="326" r:id="rId31"/>
    <p:sldId id="327" r:id="rId32"/>
    <p:sldId id="274"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55" d="100"/>
          <a:sy n="55" d="100"/>
        </p:scale>
        <p:origin x="691"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ontextualscience.org/files/Logo%20on%20transparent%20background.png">
            <a:extLst>
              <a:ext uri="{FF2B5EF4-FFF2-40B4-BE49-F238E27FC236}">
                <a16:creationId xmlns:a16="http://schemas.microsoft.com/office/drawing/2014/main" id="{8B01B7BD-8072-400F-8BAB-7CC4EC18DE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9340" y="1823329"/>
            <a:ext cx="6993320" cy="32113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282305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B1A3-890F-43F6-ABBD-99E1B1B6447A}"/>
              </a:ext>
            </a:extLst>
          </p:cNvPr>
          <p:cNvSpPr>
            <a:spLocks noGrp="1"/>
          </p:cNvSpPr>
          <p:nvPr>
            <p:ph type="title"/>
          </p:nvPr>
        </p:nvSpPr>
        <p:spPr>
          <a:xfrm>
            <a:off x="2637259" y="363644"/>
            <a:ext cx="8911687" cy="1280890"/>
          </a:xfrm>
        </p:spPr>
        <p:txBody>
          <a:bodyPr>
            <a:normAutofit fontScale="90000"/>
          </a:bodyPr>
          <a:lstStyle/>
          <a:p>
            <a:r>
              <a:rPr lang="en-US" dirty="0"/>
              <a:t>Addressing obstacles to committed action on the part of the client: </a:t>
            </a:r>
            <a:br>
              <a:rPr lang="en-US" dirty="0"/>
            </a:br>
            <a:r>
              <a:rPr lang="en-US" dirty="0"/>
              <a:t>Committed Action and Acceptance</a:t>
            </a:r>
          </a:p>
        </p:txBody>
      </p:sp>
      <p:sp>
        <p:nvSpPr>
          <p:cNvPr id="3" name="Content Placeholder 2">
            <a:extLst>
              <a:ext uri="{FF2B5EF4-FFF2-40B4-BE49-F238E27FC236}">
                <a16:creationId xmlns:a16="http://schemas.microsoft.com/office/drawing/2014/main" id="{7E3F4D64-352E-4268-A8B1-59DB761F8E21}"/>
              </a:ext>
            </a:extLst>
          </p:cNvPr>
          <p:cNvSpPr>
            <a:spLocks noGrp="1"/>
          </p:cNvSpPr>
          <p:nvPr>
            <p:ph idx="1"/>
          </p:nvPr>
        </p:nvSpPr>
        <p:spPr/>
        <p:txBody>
          <a:bodyPr/>
          <a:lstStyle/>
          <a:p>
            <a:r>
              <a:rPr lang="en-US" dirty="0"/>
              <a:t>Clients may:</a:t>
            </a:r>
          </a:p>
          <a:p>
            <a:pPr lvl="1"/>
            <a:r>
              <a:rPr lang="en-US" dirty="0"/>
              <a:t>Want to change private events (e.g., pain, mood) without changing behavior</a:t>
            </a:r>
          </a:p>
          <a:p>
            <a:pPr lvl="1"/>
            <a:r>
              <a:rPr lang="en-US" dirty="0"/>
              <a:t>Want to change behavior without experiencing discomfort (e.g., losing weight, stopping substance use)</a:t>
            </a:r>
          </a:p>
          <a:p>
            <a:pPr lvl="1"/>
            <a:r>
              <a:rPr lang="en-US" dirty="0"/>
              <a:t>Not accept the circumstances that brought them here</a:t>
            </a:r>
          </a:p>
          <a:p>
            <a:endParaRPr lang="en-US" dirty="0"/>
          </a:p>
          <a:p>
            <a:pPr lvl="1"/>
            <a:r>
              <a:rPr lang="en-US" b="1" dirty="0"/>
              <a:t>Address avoidance and control agenda</a:t>
            </a:r>
          </a:p>
          <a:p>
            <a:pPr lvl="1"/>
            <a:r>
              <a:rPr lang="en-US" b="1" dirty="0"/>
              <a:t>Work on small acts of acceptance</a:t>
            </a:r>
          </a:p>
          <a:p>
            <a:pPr lvl="1"/>
            <a:endParaRPr lang="en-US" b="1" dirty="0"/>
          </a:p>
          <a:p>
            <a:pPr lvl="1"/>
            <a:endParaRPr lang="en-US" b="1" dirty="0"/>
          </a:p>
        </p:txBody>
      </p:sp>
      <p:sp>
        <p:nvSpPr>
          <p:cNvPr id="4" name="Arrow: Right 3">
            <a:extLst>
              <a:ext uri="{FF2B5EF4-FFF2-40B4-BE49-F238E27FC236}">
                <a16:creationId xmlns:a16="http://schemas.microsoft.com/office/drawing/2014/main" id="{21EF69BB-A372-4731-A10B-DA806C5024C6}"/>
              </a:ext>
            </a:extLst>
          </p:cNvPr>
          <p:cNvSpPr/>
          <p:nvPr/>
        </p:nvSpPr>
        <p:spPr>
          <a:xfrm>
            <a:off x="1480848" y="4256115"/>
            <a:ext cx="1390997"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70765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B1A3-890F-43F6-ABBD-99E1B1B6447A}"/>
              </a:ext>
            </a:extLst>
          </p:cNvPr>
          <p:cNvSpPr>
            <a:spLocks noGrp="1"/>
          </p:cNvSpPr>
          <p:nvPr>
            <p:ph type="title"/>
          </p:nvPr>
        </p:nvSpPr>
        <p:spPr>
          <a:xfrm>
            <a:off x="2592925" y="306333"/>
            <a:ext cx="8911687" cy="1280890"/>
          </a:xfrm>
        </p:spPr>
        <p:txBody>
          <a:bodyPr>
            <a:normAutofit fontScale="90000"/>
          </a:bodyPr>
          <a:lstStyle/>
          <a:p>
            <a:r>
              <a:rPr lang="en-US" dirty="0"/>
              <a:t>Addressing obstacles to committed action on the part of the client: </a:t>
            </a:r>
            <a:br>
              <a:rPr lang="en-US" dirty="0"/>
            </a:br>
            <a:r>
              <a:rPr lang="en-US" dirty="0"/>
              <a:t>Committed Action and Defusion</a:t>
            </a:r>
          </a:p>
        </p:txBody>
      </p:sp>
      <p:sp>
        <p:nvSpPr>
          <p:cNvPr id="3" name="Content Placeholder 2">
            <a:extLst>
              <a:ext uri="{FF2B5EF4-FFF2-40B4-BE49-F238E27FC236}">
                <a16:creationId xmlns:a16="http://schemas.microsoft.com/office/drawing/2014/main" id="{7E3F4D64-352E-4268-A8B1-59DB761F8E21}"/>
              </a:ext>
            </a:extLst>
          </p:cNvPr>
          <p:cNvSpPr>
            <a:spLocks noGrp="1"/>
          </p:cNvSpPr>
          <p:nvPr>
            <p:ph idx="1"/>
          </p:nvPr>
        </p:nvSpPr>
        <p:spPr/>
        <p:txBody>
          <a:bodyPr/>
          <a:lstStyle/>
          <a:p>
            <a:r>
              <a:rPr lang="en-US" dirty="0"/>
              <a:t>Clients may:</a:t>
            </a:r>
          </a:p>
          <a:p>
            <a:pPr lvl="1"/>
            <a:r>
              <a:rPr lang="en-US" dirty="0"/>
              <a:t>Convince themselves they can’t act just yet</a:t>
            </a:r>
          </a:p>
          <a:p>
            <a:pPr lvl="1"/>
            <a:r>
              <a:rPr lang="en-US" dirty="0"/>
              <a:t>Decide they’re doomed to fail</a:t>
            </a:r>
          </a:p>
          <a:p>
            <a:pPr lvl="1"/>
            <a:r>
              <a:rPr lang="en-US" dirty="0"/>
              <a:t>Miss opportunities for committed action if the opportunities don’t fit with the stories they’ve told themselves</a:t>
            </a:r>
          </a:p>
          <a:p>
            <a:pPr lvl="1"/>
            <a:r>
              <a:rPr lang="en-US" dirty="0"/>
              <a:t>Focus on changing other people’s behavior</a:t>
            </a:r>
          </a:p>
          <a:p>
            <a:pPr lvl="1"/>
            <a:endParaRPr lang="en-US" b="1" dirty="0"/>
          </a:p>
          <a:p>
            <a:pPr lvl="1"/>
            <a:r>
              <a:rPr lang="en-US" b="1" dirty="0"/>
              <a:t>Classic defusion exercises</a:t>
            </a:r>
          </a:p>
          <a:p>
            <a:pPr lvl="1"/>
            <a:r>
              <a:rPr lang="en-US" b="1" dirty="0"/>
              <a:t>Demonstrate the disconnect and lack of power of thoughts on behaviors in session</a:t>
            </a:r>
          </a:p>
          <a:p>
            <a:pPr lvl="1"/>
            <a:endParaRPr lang="en-US" b="1" dirty="0"/>
          </a:p>
          <a:p>
            <a:pPr lvl="1"/>
            <a:endParaRPr lang="en-US" b="1" dirty="0"/>
          </a:p>
        </p:txBody>
      </p:sp>
      <p:sp>
        <p:nvSpPr>
          <p:cNvPr id="4" name="Arrow: Right 3">
            <a:extLst>
              <a:ext uri="{FF2B5EF4-FFF2-40B4-BE49-F238E27FC236}">
                <a16:creationId xmlns:a16="http://schemas.microsoft.com/office/drawing/2014/main" id="{21EF69BB-A372-4731-A10B-DA806C5024C6}"/>
              </a:ext>
            </a:extLst>
          </p:cNvPr>
          <p:cNvSpPr/>
          <p:nvPr/>
        </p:nvSpPr>
        <p:spPr>
          <a:xfrm>
            <a:off x="1480848" y="4571999"/>
            <a:ext cx="1390997"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7681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B1A3-890F-43F6-ABBD-99E1B1B6447A}"/>
              </a:ext>
            </a:extLst>
          </p:cNvPr>
          <p:cNvSpPr>
            <a:spLocks noGrp="1"/>
          </p:cNvSpPr>
          <p:nvPr>
            <p:ph type="title"/>
          </p:nvPr>
        </p:nvSpPr>
        <p:spPr>
          <a:xfrm>
            <a:off x="2592925" y="306333"/>
            <a:ext cx="8911687" cy="1280890"/>
          </a:xfrm>
        </p:spPr>
        <p:txBody>
          <a:bodyPr>
            <a:normAutofit fontScale="90000"/>
          </a:bodyPr>
          <a:lstStyle/>
          <a:p>
            <a:r>
              <a:rPr lang="en-US" dirty="0"/>
              <a:t>Addressing obstacles to committed action on the part of the client: Committed Action and Contact with the Present Moment</a:t>
            </a:r>
          </a:p>
        </p:txBody>
      </p:sp>
      <p:sp>
        <p:nvSpPr>
          <p:cNvPr id="3" name="Content Placeholder 2">
            <a:extLst>
              <a:ext uri="{FF2B5EF4-FFF2-40B4-BE49-F238E27FC236}">
                <a16:creationId xmlns:a16="http://schemas.microsoft.com/office/drawing/2014/main" id="{7E3F4D64-352E-4268-A8B1-59DB761F8E21}"/>
              </a:ext>
            </a:extLst>
          </p:cNvPr>
          <p:cNvSpPr>
            <a:spLocks noGrp="1"/>
          </p:cNvSpPr>
          <p:nvPr>
            <p:ph idx="1"/>
          </p:nvPr>
        </p:nvSpPr>
        <p:spPr/>
        <p:txBody>
          <a:bodyPr/>
          <a:lstStyle/>
          <a:p>
            <a:r>
              <a:rPr lang="en-US" dirty="0"/>
              <a:t>Clients may:</a:t>
            </a:r>
          </a:p>
          <a:p>
            <a:pPr lvl="1"/>
            <a:r>
              <a:rPr lang="en-US" dirty="0"/>
              <a:t>Focus inordinately on the future</a:t>
            </a:r>
          </a:p>
          <a:p>
            <a:pPr lvl="1"/>
            <a:r>
              <a:rPr lang="en-US" dirty="0"/>
              <a:t>Focus excessively on the past</a:t>
            </a:r>
          </a:p>
          <a:p>
            <a:pPr lvl="1"/>
            <a:r>
              <a:rPr lang="en-US" dirty="0"/>
              <a:t>In the case of depression and worry, focus on both past and future</a:t>
            </a:r>
          </a:p>
          <a:p>
            <a:pPr lvl="1"/>
            <a:r>
              <a:rPr lang="en-US" dirty="0"/>
              <a:t>Go through the day in a mindless state</a:t>
            </a:r>
          </a:p>
          <a:p>
            <a:pPr marL="457200" lvl="1" indent="0">
              <a:buNone/>
            </a:pPr>
            <a:endParaRPr lang="en-US" b="1" dirty="0"/>
          </a:p>
          <a:p>
            <a:pPr lvl="1"/>
            <a:r>
              <a:rPr lang="en-US" b="1" dirty="0"/>
              <a:t>Committed action can only take place in the present – mindfulness can help</a:t>
            </a:r>
          </a:p>
          <a:p>
            <a:pPr lvl="1"/>
            <a:r>
              <a:rPr lang="en-US" b="1" dirty="0"/>
              <a:t>Be mindfulness both of the process of committed action and opportunities to practice it</a:t>
            </a:r>
          </a:p>
          <a:p>
            <a:pPr lvl="1"/>
            <a:endParaRPr lang="en-US" b="1" dirty="0"/>
          </a:p>
          <a:p>
            <a:pPr lvl="1"/>
            <a:endParaRPr lang="en-US" b="1" dirty="0"/>
          </a:p>
        </p:txBody>
      </p:sp>
      <p:sp>
        <p:nvSpPr>
          <p:cNvPr id="4" name="Arrow: Right 3">
            <a:extLst>
              <a:ext uri="{FF2B5EF4-FFF2-40B4-BE49-F238E27FC236}">
                <a16:creationId xmlns:a16="http://schemas.microsoft.com/office/drawing/2014/main" id="{21EF69BB-A372-4731-A10B-DA806C5024C6}"/>
              </a:ext>
            </a:extLst>
          </p:cNvPr>
          <p:cNvSpPr/>
          <p:nvPr/>
        </p:nvSpPr>
        <p:spPr>
          <a:xfrm>
            <a:off x="1508557" y="4333700"/>
            <a:ext cx="1390997"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5547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B1A3-890F-43F6-ABBD-99E1B1B6447A}"/>
              </a:ext>
            </a:extLst>
          </p:cNvPr>
          <p:cNvSpPr>
            <a:spLocks noGrp="1"/>
          </p:cNvSpPr>
          <p:nvPr>
            <p:ph type="title"/>
          </p:nvPr>
        </p:nvSpPr>
        <p:spPr>
          <a:xfrm>
            <a:off x="2592925" y="306333"/>
            <a:ext cx="8911687" cy="1280890"/>
          </a:xfrm>
        </p:spPr>
        <p:txBody>
          <a:bodyPr>
            <a:normAutofit fontScale="90000"/>
          </a:bodyPr>
          <a:lstStyle/>
          <a:p>
            <a:r>
              <a:rPr lang="en-US" dirty="0"/>
              <a:t>Addressing obstacles to committed action on the part of the client: </a:t>
            </a:r>
            <a:br>
              <a:rPr lang="en-US" dirty="0"/>
            </a:br>
            <a:r>
              <a:rPr lang="en-US" dirty="0"/>
              <a:t>Committed Action and Self-as-Context</a:t>
            </a:r>
          </a:p>
        </p:txBody>
      </p:sp>
      <p:sp>
        <p:nvSpPr>
          <p:cNvPr id="3" name="Content Placeholder 2">
            <a:extLst>
              <a:ext uri="{FF2B5EF4-FFF2-40B4-BE49-F238E27FC236}">
                <a16:creationId xmlns:a16="http://schemas.microsoft.com/office/drawing/2014/main" id="{7E3F4D64-352E-4268-A8B1-59DB761F8E21}"/>
              </a:ext>
            </a:extLst>
          </p:cNvPr>
          <p:cNvSpPr>
            <a:spLocks noGrp="1"/>
          </p:cNvSpPr>
          <p:nvPr>
            <p:ph idx="1"/>
          </p:nvPr>
        </p:nvSpPr>
        <p:spPr/>
        <p:txBody>
          <a:bodyPr/>
          <a:lstStyle/>
          <a:p>
            <a:r>
              <a:rPr lang="en-US" dirty="0"/>
              <a:t>Clients may:</a:t>
            </a:r>
          </a:p>
          <a:p>
            <a:pPr lvl="1"/>
            <a:r>
              <a:rPr lang="en-US" dirty="0"/>
              <a:t>Get caught up in their stories about who they are</a:t>
            </a:r>
          </a:p>
          <a:p>
            <a:pPr lvl="1"/>
            <a:r>
              <a:rPr lang="en-US" dirty="0"/>
              <a:t>Feel defined by their thoughts, feelings, sensations, history</a:t>
            </a:r>
          </a:p>
          <a:p>
            <a:pPr lvl="1"/>
            <a:r>
              <a:rPr lang="en-US" dirty="0"/>
              <a:t>Believe they can’t act because of their thoughts, feelings, sensations, history</a:t>
            </a:r>
          </a:p>
          <a:p>
            <a:pPr lvl="1"/>
            <a:endParaRPr lang="en-US" dirty="0"/>
          </a:p>
          <a:p>
            <a:pPr marL="457200" lvl="1" indent="0">
              <a:buNone/>
            </a:pPr>
            <a:endParaRPr lang="en-US" b="1" dirty="0"/>
          </a:p>
          <a:p>
            <a:pPr lvl="1"/>
            <a:r>
              <a:rPr lang="en-US" b="1" dirty="0"/>
              <a:t>Self-as-context exercises to provide space for new actions (e.g., Observer exercise, I am… , sky with clouds, tree exercise)</a:t>
            </a:r>
          </a:p>
          <a:p>
            <a:pPr lvl="1"/>
            <a:endParaRPr lang="en-US" b="1" dirty="0"/>
          </a:p>
          <a:p>
            <a:pPr lvl="1"/>
            <a:endParaRPr lang="en-US" b="1" dirty="0"/>
          </a:p>
        </p:txBody>
      </p:sp>
      <p:sp>
        <p:nvSpPr>
          <p:cNvPr id="4" name="Arrow: Right 3">
            <a:extLst>
              <a:ext uri="{FF2B5EF4-FFF2-40B4-BE49-F238E27FC236}">
                <a16:creationId xmlns:a16="http://schemas.microsoft.com/office/drawing/2014/main" id="{21EF69BB-A372-4731-A10B-DA806C5024C6}"/>
              </a:ext>
            </a:extLst>
          </p:cNvPr>
          <p:cNvSpPr/>
          <p:nvPr/>
        </p:nvSpPr>
        <p:spPr>
          <a:xfrm>
            <a:off x="1508557" y="4333700"/>
            <a:ext cx="1390997"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74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B1A3-890F-43F6-ABBD-99E1B1B6447A}"/>
              </a:ext>
            </a:extLst>
          </p:cNvPr>
          <p:cNvSpPr>
            <a:spLocks noGrp="1"/>
          </p:cNvSpPr>
          <p:nvPr>
            <p:ph type="title"/>
          </p:nvPr>
        </p:nvSpPr>
        <p:spPr>
          <a:xfrm>
            <a:off x="2592925" y="306333"/>
            <a:ext cx="8911687" cy="1280890"/>
          </a:xfrm>
        </p:spPr>
        <p:txBody>
          <a:bodyPr>
            <a:normAutofit fontScale="90000"/>
          </a:bodyPr>
          <a:lstStyle/>
          <a:p>
            <a:r>
              <a:rPr lang="en-US" dirty="0"/>
              <a:t>Addressing obstacles to committed action on the part of the client: </a:t>
            </a:r>
            <a:br>
              <a:rPr lang="en-US" dirty="0"/>
            </a:br>
            <a:r>
              <a:rPr lang="en-US" dirty="0"/>
              <a:t>Committed Action and Values</a:t>
            </a:r>
          </a:p>
        </p:txBody>
      </p:sp>
      <p:sp>
        <p:nvSpPr>
          <p:cNvPr id="3" name="Content Placeholder 2">
            <a:extLst>
              <a:ext uri="{FF2B5EF4-FFF2-40B4-BE49-F238E27FC236}">
                <a16:creationId xmlns:a16="http://schemas.microsoft.com/office/drawing/2014/main" id="{7E3F4D64-352E-4268-A8B1-59DB761F8E21}"/>
              </a:ext>
            </a:extLst>
          </p:cNvPr>
          <p:cNvSpPr>
            <a:spLocks noGrp="1"/>
          </p:cNvSpPr>
          <p:nvPr>
            <p:ph idx="1"/>
          </p:nvPr>
        </p:nvSpPr>
        <p:spPr/>
        <p:txBody>
          <a:bodyPr/>
          <a:lstStyle/>
          <a:p>
            <a:r>
              <a:rPr lang="en-US" dirty="0"/>
              <a:t>Clients may:</a:t>
            </a:r>
          </a:p>
          <a:p>
            <a:pPr lvl="1"/>
            <a:r>
              <a:rPr lang="en-US" dirty="0"/>
              <a:t>Choose behaviors based on what feels good or avoiding what feels bad</a:t>
            </a:r>
          </a:p>
          <a:p>
            <a:pPr lvl="1"/>
            <a:r>
              <a:rPr lang="en-US" dirty="0"/>
              <a:t>Set goals based on what others want or what they think they are expected to do</a:t>
            </a:r>
          </a:p>
          <a:p>
            <a:pPr lvl="1"/>
            <a:r>
              <a:rPr lang="en-US" dirty="0"/>
              <a:t>Fail to keep values in mind as they have opportunities to choose effective action</a:t>
            </a:r>
          </a:p>
          <a:p>
            <a:pPr lvl="1"/>
            <a:endParaRPr lang="en-US" dirty="0"/>
          </a:p>
          <a:p>
            <a:pPr marL="457200" lvl="1" indent="0">
              <a:buNone/>
            </a:pPr>
            <a:endParaRPr lang="en-US" b="1" dirty="0"/>
          </a:p>
          <a:p>
            <a:pPr lvl="1"/>
            <a:r>
              <a:rPr lang="en-US" b="1" dirty="0"/>
              <a:t>Values clarification to identify domains that are personally meaningful</a:t>
            </a:r>
          </a:p>
          <a:p>
            <a:pPr lvl="1"/>
            <a:r>
              <a:rPr lang="en-US" b="1" dirty="0"/>
              <a:t>Visualization exercises related to values to charge and inspire actions</a:t>
            </a:r>
          </a:p>
          <a:p>
            <a:pPr lvl="1"/>
            <a:endParaRPr lang="en-US" b="1" dirty="0"/>
          </a:p>
          <a:p>
            <a:pPr lvl="1"/>
            <a:endParaRPr lang="en-US" b="1" dirty="0"/>
          </a:p>
        </p:txBody>
      </p:sp>
      <p:sp>
        <p:nvSpPr>
          <p:cNvPr id="4" name="Arrow: Right 3">
            <a:extLst>
              <a:ext uri="{FF2B5EF4-FFF2-40B4-BE49-F238E27FC236}">
                <a16:creationId xmlns:a16="http://schemas.microsoft.com/office/drawing/2014/main" id="{21EF69BB-A372-4731-A10B-DA806C5024C6}"/>
              </a:ext>
            </a:extLst>
          </p:cNvPr>
          <p:cNvSpPr/>
          <p:nvPr/>
        </p:nvSpPr>
        <p:spPr>
          <a:xfrm>
            <a:off x="1508557" y="4333700"/>
            <a:ext cx="1390997"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8218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B1A3-890F-43F6-ABBD-99E1B1B6447A}"/>
              </a:ext>
            </a:extLst>
          </p:cNvPr>
          <p:cNvSpPr>
            <a:spLocks noGrp="1"/>
          </p:cNvSpPr>
          <p:nvPr>
            <p:ph type="title"/>
          </p:nvPr>
        </p:nvSpPr>
        <p:spPr>
          <a:xfrm>
            <a:off x="2592924" y="306333"/>
            <a:ext cx="9139105" cy="1280890"/>
          </a:xfrm>
        </p:spPr>
        <p:txBody>
          <a:bodyPr>
            <a:normAutofit fontScale="90000"/>
          </a:bodyPr>
          <a:lstStyle/>
          <a:p>
            <a:r>
              <a:rPr lang="en-US" dirty="0"/>
              <a:t>Addressing obstacles to committed action on the part of the client: </a:t>
            </a:r>
            <a:br>
              <a:rPr lang="en-US" dirty="0"/>
            </a:br>
            <a:r>
              <a:rPr lang="en-US" dirty="0"/>
              <a:t>Committed Action and … Committed Action</a:t>
            </a:r>
          </a:p>
        </p:txBody>
      </p:sp>
      <p:sp>
        <p:nvSpPr>
          <p:cNvPr id="3" name="Content Placeholder 2">
            <a:extLst>
              <a:ext uri="{FF2B5EF4-FFF2-40B4-BE49-F238E27FC236}">
                <a16:creationId xmlns:a16="http://schemas.microsoft.com/office/drawing/2014/main" id="{7E3F4D64-352E-4268-A8B1-59DB761F8E21}"/>
              </a:ext>
            </a:extLst>
          </p:cNvPr>
          <p:cNvSpPr>
            <a:spLocks noGrp="1"/>
          </p:cNvSpPr>
          <p:nvPr>
            <p:ph idx="1"/>
          </p:nvPr>
        </p:nvSpPr>
        <p:spPr/>
        <p:txBody>
          <a:bodyPr/>
          <a:lstStyle/>
          <a:p>
            <a:r>
              <a:rPr lang="en-US" dirty="0"/>
              <a:t>Clients may:</a:t>
            </a:r>
          </a:p>
          <a:p>
            <a:pPr lvl="1"/>
            <a:r>
              <a:rPr lang="en-US" dirty="0"/>
              <a:t>Become overwhelmed by large goals that seem impossible</a:t>
            </a:r>
          </a:p>
          <a:p>
            <a:pPr lvl="1"/>
            <a:r>
              <a:rPr lang="en-US" dirty="0"/>
              <a:t>Become stuck when trying to start changing longstanding patterns</a:t>
            </a:r>
          </a:p>
          <a:p>
            <a:pPr lvl="1"/>
            <a:r>
              <a:rPr lang="en-US" dirty="0"/>
              <a:t>Choose “dead man goals”</a:t>
            </a:r>
          </a:p>
          <a:p>
            <a:pPr lvl="1"/>
            <a:endParaRPr lang="en-US" dirty="0"/>
          </a:p>
          <a:p>
            <a:pPr marL="457200" lvl="1" indent="0">
              <a:buNone/>
            </a:pPr>
            <a:endParaRPr lang="en-US" b="1" dirty="0"/>
          </a:p>
          <a:p>
            <a:pPr lvl="1"/>
            <a:r>
              <a:rPr lang="en-US" b="1" dirty="0"/>
              <a:t>Starting with small committed actions to build larger patterns of committed action</a:t>
            </a:r>
          </a:p>
          <a:p>
            <a:pPr lvl="1"/>
            <a:r>
              <a:rPr lang="en-US" b="1" dirty="0"/>
              <a:t>Engaging in many new, interconnected behaviors to build new patterns of behavior</a:t>
            </a:r>
          </a:p>
          <a:p>
            <a:pPr lvl="1"/>
            <a:endParaRPr lang="en-US" b="1" dirty="0"/>
          </a:p>
        </p:txBody>
      </p:sp>
      <p:sp>
        <p:nvSpPr>
          <p:cNvPr id="4" name="Arrow: Right 3">
            <a:extLst>
              <a:ext uri="{FF2B5EF4-FFF2-40B4-BE49-F238E27FC236}">
                <a16:creationId xmlns:a16="http://schemas.microsoft.com/office/drawing/2014/main" id="{21EF69BB-A372-4731-A10B-DA806C5024C6}"/>
              </a:ext>
            </a:extLst>
          </p:cNvPr>
          <p:cNvSpPr/>
          <p:nvPr/>
        </p:nvSpPr>
        <p:spPr>
          <a:xfrm>
            <a:off x="1508557" y="4333700"/>
            <a:ext cx="1390997" cy="4710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9470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B7EFD05-5F12-420E-8AEF-74D5EF9D5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4" name="Freeform 11">
              <a:extLst>
                <a:ext uri="{FF2B5EF4-FFF2-40B4-BE49-F238E27FC236}">
                  <a16:creationId xmlns:a16="http://schemas.microsoft.com/office/drawing/2014/main" id="{6B6786B7-9BA0-488B-8C6B-1C5BB4E2A5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5" name="Freeform 12">
              <a:extLst>
                <a:ext uri="{FF2B5EF4-FFF2-40B4-BE49-F238E27FC236}">
                  <a16:creationId xmlns:a16="http://schemas.microsoft.com/office/drawing/2014/main" id="{ACF6C842-D596-43D3-B584-5672E0D331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6" name="Freeform 13">
              <a:extLst>
                <a:ext uri="{FF2B5EF4-FFF2-40B4-BE49-F238E27FC236}">
                  <a16:creationId xmlns:a16="http://schemas.microsoft.com/office/drawing/2014/main" id="{6DF84F3E-35FA-497B-B6FA-F453E82F3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 name="Freeform 14">
              <a:extLst>
                <a:ext uri="{FF2B5EF4-FFF2-40B4-BE49-F238E27FC236}">
                  <a16:creationId xmlns:a16="http://schemas.microsoft.com/office/drawing/2014/main" id="{2846D7FA-E05C-448E-B156-F77C205A1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 name="Freeform 15">
              <a:extLst>
                <a:ext uri="{FF2B5EF4-FFF2-40B4-BE49-F238E27FC236}">
                  <a16:creationId xmlns:a16="http://schemas.microsoft.com/office/drawing/2014/main" id="{E269AD3A-E6B6-4322-A013-276CBC1B0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 name="Freeform 16">
              <a:extLst>
                <a:ext uri="{FF2B5EF4-FFF2-40B4-BE49-F238E27FC236}">
                  <a16:creationId xmlns:a16="http://schemas.microsoft.com/office/drawing/2014/main" id="{CEFB9F00-6239-4BF6-B439-D16231B24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 name="Freeform 17">
              <a:extLst>
                <a:ext uri="{FF2B5EF4-FFF2-40B4-BE49-F238E27FC236}">
                  <a16:creationId xmlns:a16="http://schemas.microsoft.com/office/drawing/2014/main" id="{74D1DDDB-FC85-40C5-9225-06312C451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1" name="Freeform 18">
              <a:extLst>
                <a:ext uri="{FF2B5EF4-FFF2-40B4-BE49-F238E27FC236}">
                  <a16:creationId xmlns:a16="http://schemas.microsoft.com/office/drawing/2014/main" id="{E9217709-40C1-4F4A-AB69-8A693608A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 name="Freeform 19">
              <a:extLst>
                <a:ext uri="{FF2B5EF4-FFF2-40B4-BE49-F238E27FC236}">
                  <a16:creationId xmlns:a16="http://schemas.microsoft.com/office/drawing/2014/main" id="{ACCD26D6-BC97-43F5-B803-5838985FC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 name="Freeform 20">
              <a:extLst>
                <a:ext uri="{FF2B5EF4-FFF2-40B4-BE49-F238E27FC236}">
                  <a16:creationId xmlns:a16="http://schemas.microsoft.com/office/drawing/2014/main" id="{8136022F-2988-42E2-90E1-617D189F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 name="Freeform 21">
              <a:extLst>
                <a:ext uri="{FF2B5EF4-FFF2-40B4-BE49-F238E27FC236}">
                  <a16:creationId xmlns:a16="http://schemas.microsoft.com/office/drawing/2014/main" id="{03859925-85FA-4D69-A0AB-6F827E3B5C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5" name="Freeform 22">
              <a:extLst>
                <a:ext uri="{FF2B5EF4-FFF2-40B4-BE49-F238E27FC236}">
                  <a16:creationId xmlns:a16="http://schemas.microsoft.com/office/drawing/2014/main" id="{BAE65FC7-970A-4DCC-9FB4-CF0F7496A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7" name="Group 26">
            <a:extLst>
              <a:ext uri="{FF2B5EF4-FFF2-40B4-BE49-F238E27FC236}">
                <a16:creationId xmlns:a16="http://schemas.microsoft.com/office/drawing/2014/main" id="{B64F33C7-E158-4057-87E7-6F42AA6D03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28" name="Freeform 27">
              <a:extLst>
                <a:ext uri="{FF2B5EF4-FFF2-40B4-BE49-F238E27FC236}">
                  <a16:creationId xmlns:a16="http://schemas.microsoft.com/office/drawing/2014/main" id="{26714E66-FCC0-42F6-B127-0F91203BC5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9" name="Freeform 28">
              <a:extLst>
                <a:ext uri="{FF2B5EF4-FFF2-40B4-BE49-F238E27FC236}">
                  <a16:creationId xmlns:a16="http://schemas.microsoft.com/office/drawing/2014/main" id="{7E0BD3C9-F0D9-4A53-87DF-71D17D328D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0" name="Freeform 29">
              <a:extLst>
                <a:ext uri="{FF2B5EF4-FFF2-40B4-BE49-F238E27FC236}">
                  <a16:creationId xmlns:a16="http://schemas.microsoft.com/office/drawing/2014/main" id="{DFA9FE4C-FCED-4A9A-9E43-358EB7501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1" name="Freeform 30">
              <a:extLst>
                <a:ext uri="{FF2B5EF4-FFF2-40B4-BE49-F238E27FC236}">
                  <a16:creationId xmlns:a16="http://schemas.microsoft.com/office/drawing/2014/main" id="{E5D5BB28-15EC-4D32-9C05-C2206AF9E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2" name="Freeform 31">
              <a:extLst>
                <a:ext uri="{FF2B5EF4-FFF2-40B4-BE49-F238E27FC236}">
                  <a16:creationId xmlns:a16="http://schemas.microsoft.com/office/drawing/2014/main" id="{06210E9D-4080-4566-B32A-3A8BE356F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3" name="Freeform 32">
              <a:extLst>
                <a:ext uri="{FF2B5EF4-FFF2-40B4-BE49-F238E27FC236}">
                  <a16:creationId xmlns:a16="http://schemas.microsoft.com/office/drawing/2014/main" id="{894D3505-0982-40B2-8131-1B6BFF273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4" name="Freeform 33">
              <a:extLst>
                <a:ext uri="{FF2B5EF4-FFF2-40B4-BE49-F238E27FC236}">
                  <a16:creationId xmlns:a16="http://schemas.microsoft.com/office/drawing/2014/main" id="{11598CAB-0965-48D6-999C-91450C50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5" name="Freeform 34">
              <a:extLst>
                <a:ext uri="{FF2B5EF4-FFF2-40B4-BE49-F238E27FC236}">
                  <a16:creationId xmlns:a16="http://schemas.microsoft.com/office/drawing/2014/main" id="{29E94126-468A-4060-BCBC-DC3806A4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6" name="Freeform 35">
              <a:extLst>
                <a:ext uri="{FF2B5EF4-FFF2-40B4-BE49-F238E27FC236}">
                  <a16:creationId xmlns:a16="http://schemas.microsoft.com/office/drawing/2014/main" id="{438F3422-C112-405B-B955-7B16907214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7" name="Freeform 36">
              <a:extLst>
                <a:ext uri="{FF2B5EF4-FFF2-40B4-BE49-F238E27FC236}">
                  <a16:creationId xmlns:a16="http://schemas.microsoft.com/office/drawing/2014/main" id="{C99C65FC-23C1-4B1D-A385-29B46619D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8" name="Freeform 37">
              <a:extLst>
                <a:ext uri="{FF2B5EF4-FFF2-40B4-BE49-F238E27FC236}">
                  <a16:creationId xmlns:a16="http://schemas.microsoft.com/office/drawing/2014/main" id="{53D192C3-5E79-4B85-98D0-8F6C681CDC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9" name="Freeform 38">
              <a:extLst>
                <a:ext uri="{FF2B5EF4-FFF2-40B4-BE49-F238E27FC236}">
                  <a16:creationId xmlns:a16="http://schemas.microsoft.com/office/drawing/2014/main" id="{8709C0CF-D42A-4EE0-9C30-B0B72C69AD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1" name="Rectangle 40">
            <a:extLst>
              <a:ext uri="{FF2B5EF4-FFF2-40B4-BE49-F238E27FC236}">
                <a16:creationId xmlns:a16="http://schemas.microsoft.com/office/drawing/2014/main" id="{B8FE8EF1-7AF2-4864-A8DE-7EE3481D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3" name="Freeform 11">
            <a:extLst>
              <a:ext uri="{FF2B5EF4-FFF2-40B4-BE49-F238E27FC236}">
                <a16:creationId xmlns:a16="http://schemas.microsoft.com/office/drawing/2014/main" id="{5B3CCFC9-E82D-444E-9621-FE5F95E67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useBgFill="1">
        <p:nvSpPr>
          <p:cNvPr id="45" name="Rectangle 44">
            <a:extLst>
              <a:ext uri="{FF2B5EF4-FFF2-40B4-BE49-F238E27FC236}">
                <a16:creationId xmlns:a16="http://schemas.microsoft.com/office/drawing/2014/main" id="{82FDEACC-D224-4F5B-A0BE-6581493C3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7" name="Rectangle 46">
            <a:extLst>
              <a:ext uri="{FF2B5EF4-FFF2-40B4-BE49-F238E27FC236}">
                <a16:creationId xmlns:a16="http://schemas.microsoft.com/office/drawing/2014/main" id="{567B8489-9450-4A50-94AF-90283270FF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Freeform 5">
            <a:extLst>
              <a:ext uri="{FF2B5EF4-FFF2-40B4-BE49-F238E27FC236}">
                <a16:creationId xmlns:a16="http://schemas.microsoft.com/office/drawing/2014/main" id="{9D81556A-CBCA-4ADE-9ACA-F18F2F5E31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a:extLst>
              <a:ext uri="{FF2B5EF4-FFF2-40B4-BE49-F238E27FC236}">
                <a16:creationId xmlns:a16="http://schemas.microsoft.com/office/drawing/2014/main" id="{A10AFF67-47C3-49A3-9EE1-5BA795A263BC}"/>
              </a:ext>
            </a:extLst>
          </p:cNvPr>
          <p:cNvSpPr>
            <a:spLocks noGrp="1"/>
          </p:cNvSpPr>
          <p:nvPr>
            <p:ph type="title"/>
          </p:nvPr>
        </p:nvSpPr>
        <p:spPr>
          <a:xfrm>
            <a:off x="541867" y="787400"/>
            <a:ext cx="7145866" cy="778933"/>
          </a:xfrm>
        </p:spPr>
        <p:txBody>
          <a:bodyPr vert="horz" lIns="91440" tIns="45720" rIns="91440" bIns="45720" rtlCol="0" anchor="ctr">
            <a:normAutofit/>
          </a:bodyPr>
          <a:lstStyle/>
          <a:p>
            <a:pPr>
              <a:lnSpc>
                <a:spcPct val="90000"/>
              </a:lnSpc>
            </a:pPr>
            <a:r>
              <a:rPr lang="en-US" sz="2500" dirty="0">
                <a:solidFill>
                  <a:srgbClr val="FEFFFF"/>
                </a:solidFill>
              </a:rPr>
              <a:t>Context and function influence the understanding of committed actions</a:t>
            </a:r>
          </a:p>
        </p:txBody>
      </p:sp>
      <p:sp>
        <p:nvSpPr>
          <p:cNvPr id="5" name="Content Placeholder 4">
            <a:extLst>
              <a:ext uri="{FF2B5EF4-FFF2-40B4-BE49-F238E27FC236}">
                <a16:creationId xmlns:a16="http://schemas.microsoft.com/office/drawing/2014/main" id="{FBBD8E67-D2BE-48E3-9497-BCBDADB1B51D}"/>
              </a:ext>
            </a:extLst>
          </p:cNvPr>
          <p:cNvSpPr>
            <a:spLocks noGrp="1"/>
          </p:cNvSpPr>
          <p:nvPr>
            <p:ph sz="half" idx="1"/>
          </p:nvPr>
        </p:nvSpPr>
        <p:spPr>
          <a:xfrm>
            <a:off x="541866" y="2032000"/>
            <a:ext cx="7145867" cy="3879222"/>
          </a:xfrm>
        </p:spPr>
        <p:txBody>
          <a:bodyPr vert="horz" lIns="91440" tIns="45720" rIns="91440" bIns="45720" rtlCol="0">
            <a:normAutofit/>
          </a:bodyPr>
          <a:lstStyle/>
          <a:p>
            <a:r>
              <a:rPr lang="en-US" dirty="0">
                <a:solidFill>
                  <a:srgbClr val="FEFFFF"/>
                </a:solidFill>
              </a:rPr>
              <a:t>Taylor has committed to run an average of 30 minutes per day in the service of her value of improving and maintaining her health</a:t>
            </a:r>
          </a:p>
          <a:p>
            <a:r>
              <a:rPr lang="en-US" dirty="0">
                <a:solidFill>
                  <a:srgbClr val="FEFFFF"/>
                </a:solidFill>
              </a:rPr>
              <a:t>Values driven, very easily measurable</a:t>
            </a:r>
          </a:p>
          <a:p>
            <a:r>
              <a:rPr lang="en-US" dirty="0">
                <a:solidFill>
                  <a:srgbClr val="FEFFFF"/>
                </a:solidFill>
              </a:rPr>
              <a:t>However, measurement doesn’t tell the whole story…..</a:t>
            </a:r>
          </a:p>
        </p:txBody>
      </p:sp>
      <p:pic>
        <p:nvPicPr>
          <p:cNvPr id="8" name="Content Placeholder 7" descr="Walk">
            <a:extLst>
              <a:ext uri="{FF2B5EF4-FFF2-40B4-BE49-F238E27FC236}">
                <a16:creationId xmlns:a16="http://schemas.microsoft.com/office/drawing/2014/main" id="{3C53EA32-A0F3-46AC-B889-153D5431EA13}"/>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8713057" y="2462282"/>
            <a:ext cx="3001931" cy="3001931"/>
          </a:xfrm>
          <a:prstGeom prst="rect">
            <a:avLst/>
          </a:prstGeom>
        </p:spPr>
      </p:pic>
    </p:spTree>
    <p:extLst>
      <p:ext uri="{BB962C8B-B14F-4D97-AF65-F5344CB8AC3E}">
        <p14:creationId xmlns:p14="http://schemas.microsoft.com/office/powerpoint/2010/main" val="3203177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FF67-47C3-49A3-9EE1-5BA795A263BC}"/>
              </a:ext>
            </a:extLst>
          </p:cNvPr>
          <p:cNvSpPr>
            <a:spLocks noGrp="1"/>
          </p:cNvSpPr>
          <p:nvPr>
            <p:ph type="title"/>
          </p:nvPr>
        </p:nvSpPr>
        <p:spPr/>
        <p:txBody>
          <a:bodyPr vert="horz" lIns="91440" tIns="45720" rIns="91440" bIns="45720" rtlCol="0" anchor="t">
            <a:normAutofit/>
          </a:bodyPr>
          <a:lstStyle/>
          <a:p>
            <a:r>
              <a:rPr lang="en-US" dirty="0"/>
              <a:t>How workable or effective is Taylor’s commitment to run in each scenario?</a:t>
            </a:r>
          </a:p>
        </p:txBody>
      </p:sp>
      <p:sp>
        <p:nvSpPr>
          <p:cNvPr id="5" name="Content Placeholder 4">
            <a:extLst>
              <a:ext uri="{FF2B5EF4-FFF2-40B4-BE49-F238E27FC236}">
                <a16:creationId xmlns:a16="http://schemas.microsoft.com/office/drawing/2014/main" id="{FBBD8E67-D2BE-48E3-9497-BCBDADB1B51D}"/>
              </a:ext>
            </a:extLst>
          </p:cNvPr>
          <p:cNvSpPr>
            <a:spLocks noGrp="1"/>
          </p:cNvSpPr>
          <p:nvPr>
            <p:ph sz="half" idx="1"/>
          </p:nvPr>
        </p:nvSpPr>
        <p:spPr>
          <a:xfrm>
            <a:off x="2589212" y="2125361"/>
            <a:ext cx="5835121" cy="4584927"/>
          </a:xfrm>
        </p:spPr>
        <p:txBody>
          <a:bodyPr vert="horz" lIns="91440" tIns="45720" rIns="91440" bIns="45720" rtlCol="0">
            <a:normAutofit/>
          </a:bodyPr>
          <a:lstStyle/>
          <a:p>
            <a:r>
              <a:rPr lang="en-US" dirty="0"/>
              <a:t>She often reports that she wants to improve her health, and she is overweight, abuses alcohol, and smokes 10 cigarettes a day</a:t>
            </a:r>
          </a:p>
          <a:p>
            <a:r>
              <a:rPr lang="en-US" dirty="0"/>
              <a:t>She’s morbidly obese</a:t>
            </a:r>
          </a:p>
          <a:p>
            <a:r>
              <a:rPr lang="en-US" dirty="0"/>
              <a:t>She’s in treatment for panic attacks and her primary treatment goals are to improve anxiety management skills and find a new job</a:t>
            </a:r>
          </a:p>
          <a:p>
            <a:r>
              <a:rPr lang="en-US" dirty="0"/>
              <a:t>She’s a triathlete and typically runs 50 miles a week</a:t>
            </a:r>
          </a:p>
          <a:p>
            <a:r>
              <a:rPr lang="en-US" dirty="0"/>
              <a:t>She’s 62 years old and hasn’t walked more than a mile at a time in over five years</a:t>
            </a:r>
          </a:p>
          <a:p>
            <a:r>
              <a:rPr lang="en-US" dirty="0"/>
              <a:t>She made the commitment a few days after her sister (her chief rival) made the same commitment</a:t>
            </a:r>
          </a:p>
        </p:txBody>
      </p:sp>
      <p:pic>
        <p:nvPicPr>
          <p:cNvPr id="8" name="Content Placeholder 7" descr="Walk">
            <a:extLst>
              <a:ext uri="{FF2B5EF4-FFF2-40B4-BE49-F238E27FC236}">
                <a16:creationId xmlns:a16="http://schemas.microsoft.com/office/drawing/2014/main" id="{3C53EA32-A0F3-46AC-B889-153D5431EA13}"/>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8631452" y="2561913"/>
            <a:ext cx="2873159" cy="2873159"/>
          </a:xfrm>
          <a:prstGeom prst="rect">
            <a:avLst/>
          </a:prstGeom>
        </p:spPr>
      </p:pic>
    </p:spTree>
    <p:extLst>
      <p:ext uri="{BB962C8B-B14F-4D97-AF65-F5344CB8AC3E}">
        <p14:creationId xmlns:p14="http://schemas.microsoft.com/office/powerpoint/2010/main" val="306916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FF67-47C3-49A3-9EE1-5BA795A263BC}"/>
              </a:ext>
            </a:extLst>
          </p:cNvPr>
          <p:cNvSpPr>
            <a:spLocks noGrp="1"/>
          </p:cNvSpPr>
          <p:nvPr>
            <p:ph type="title"/>
          </p:nvPr>
        </p:nvSpPr>
        <p:spPr>
          <a:xfrm>
            <a:off x="1869361" y="433008"/>
            <a:ext cx="9648163" cy="1280890"/>
          </a:xfrm>
        </p:spPr>
        <p:txBody>
          <a:bodyPr vert="horz" lIns="91440" tIns="45720" rIns="91440" bIns="45720" rtlCol="0" anchor="t">
            <a:normAutofit fontScale="90000"/>
          </a:bodyPr>
          <a:lstStyle/>
          <a:p>
            <a:r>
              <a:rPr lang="en-US" dirty="0"/>
              <a:t>Committed action must be considered in the context of history, presenting complaint, goals, and values. She returns the next week and….</a:t>
            </a:r>
          </a:p>
        </p:txBody>
      </p:sp>
      <p:sp>
        <p:nvSpPr>
          <p:cNvPr id="5" name="Content Placeholder 4">
            <a:extLst>
              <a:ext uri="{FF2B5EF4-FFF2-40B4-BE49-F238E27FC236}">
                <a16:creationId xmlns:a16="http://schemas.microsoft.com/office/drawing/2014/main" id="{FBBD8E67-D2BE-48E3-9497-BCBDADB1B51D}"/>
              </a:ext>
            </a:extLst>
          </p:cNvPr>
          <p:cNvSpPr>
            <a:spLocks noGrp="1"/>
          </p:cNvSpPr>
          <p:nvPr>
            <p:ph sz="half" idx="1"/>
          </p:nvPr>
        </p:nvSpPr>
        <p:spPr>
          <a:xfrm>
            <a:off x="2582298" y="1944961"/>
            <a:ext cx="5835121" cy="4584927"/>
          </a:xfrm>
        </p:spPr>
        <p:txBody>
          <a:bodyPr vert="horz" lIns="91440" tIns="45720" rIns="91440" bIns="45720" rtlCol="0">
            <a:normAutofit/>
          </a:bodyPr>
          <a:lstStyle/>
          <a:p>
            <a:r>
              <a:rPr lang="en-US" dirty="0"/>
              <a:t>She didn’t run because her physician advised her she should have a complete physical first</a:t>
            </a:r>
          </a:p>
          <a:p>
            <a:r>
              <a:rPr lang="en-US" dirty="0"/>
              <a:t>She ran 30 minutes one day, skipped the next 5 days, and ran 3 hours on the 7</a:t>
            </a:r>
            <a:r>
              <a:rPr lang="en-US" baseline="30000" dirty="0"/>
              <a:t>th</a:t>
            </a:r>
            <a:r>
              <a:rPr lang="en-US" dirty="0"/>
              <a:t> day</a:t>
            </a:r>
          </a:p>
          <a:p>
            <a:r>
              <a:rPr lang="en-US" dirty="0"/>
              <a:t>She reports that meeting her goal was easy, because she usually runs 60 minutes a day</a:t>
            </a:r>
          </a:p>
          <a:p>
            <a:r>
              <a:rPr lang="en-US" dirty="0"/>
              <a:t>She tells you she didn’t run 30 minutes the day after she came down with the flu</a:t>
            </a:r>
          </a:p>
          <a:p>
            <a:r>
              <a:rPr lang="en-US" dirty="0"/>
              <a:t>She tells you she didn’t run 30 minutes per day because she felt too depressed</a:t>
            </a:r>
          </a:p>
          <a:p>
            <a:r>
              <a:rPr lang="en-US" dirty="0"/>
              <a:t>She says that even though she was late to work 3 times because of her early morning running that she did keep her commitment</a:t>
            </a:r>
          </a:p>
          <a:p>
            <a:endParaRPr lang="en-US" dirty="0"/>
          </a:p>
        </p:txBody>
      </p:sp>
      <p:pic>
        <p:nvPicPr>
          <p:cNvPr id="8" name="Content Placeholder 7" descr="Walk">
            <a:extLst>
              <a:ext uri="{FF2B5EF4-FFF2-40B4-BE49-F238E27FC236}">
                <a16:creationId xmlns:a16="http://schemas.microsoft.com/office/drawing/2014/main" id="{3C53EA32-A0F3-46AC-B889-153D5431EA13}"/>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8631452" y="2561913"/>
            <a:ext cx="2873159" cy="2873159"/>
          </a:xfrm>
          <a:prstGeom prst="rect">
            <a:avLst/>
          </a:prstGeom>
        </p:spPr>
      </p:pic>
    </p:spTree>
    <p:extLst>
      <p:ext uri="{BB962C8B-B14F-4D97-AF65-F5344CB8AC3E}">
        <p14:creationId xmlns:p14="http://schemas.microsoft.com/office/powerpoint/2010/main" val="262146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DA2B0-8622-4CAC-99C6-B6451E1ABBF4}"/>
              </a:ext>
            </a:extLst>
          </p:cNvPr>
          <p:cNvSpPr>
            <a:spLocks noGrp="1"/>
          </p:cNvSpPr>
          <p:nvPr>
            <p:ph type="title"/>
          </p:nvPr>
        </p:nvSpPr>
        <p:spPr/>
        <p:txBody>
          <a:bodyPr/>
          <a:lstStyle/>
          <a:p>
            <a:r>
              <a:rPr lang="en-US" dirty="0"/>
              <a:t>Therapist obstacles to facilitating committed action</a:t>
            </a:r>
          </a:p>
        </p:txBody>
      </p:sp>
      <p:sp>
        <p:nvSpPr>
          <p:cNvPr id="3" name="Content Placeholder 2">
            <a:extLst>
              <a:ext uri="{FF2B5EF4-FFF2-40B4-BE49-F238E27FC236}">
                <a16:creationId xmlns:a16="http://schemas.microsoft.com/office/drawing/2014/main" id="{292FCFE3-D003-46E5-80B3-BB712D7EB0E7}"/>
              </a:ext>
            </a:extLst>
          </p:cNvPr>
          <p:cNvSpPr>
            <a:spLocks noGrp="1"/>
          </p:cNvSpPr>
          <p:nvPr>
            <p:ph idx="1"/>
          </p:nvPr>
        </p:nvSpPr>
        <p:spPr/>
        <p:txBody>
          <a:bodyPr/>
          <a:lstStyle/>
          <a:p>
            <a:r>
              <a:rPr lang="en-US" dirty="0"/>
              <a:t>Discussion: what gets in your way? </a:t>
            </a:r>
          </a:p>
          <a:p>
            <a:endParaRPr lang="en-US" dirty="0"/>
          </a:p>
        </p:txBody>
      </p:sp>
    </p:spTree>
    <p:extLst>
      <p:ext uri="{BB962C8B-B14F-4D97-AF65-F5344CB8AC3E}">
        <p14:creationId xmlns:p14="http://schemas.microsoft.com/office/powerpoint/2010/main" val="390393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24BC-CBBE-4B14-AA3A-59083ABF173C}"/>
              </a:ext>
            </a:extLst>
          </p:cNvPr>
          <p:cNvSpPr>
            <a:spLocks noGrp="1"/>
          </p:cNvSpPr>
          <p:nvPr>
            <p:ph type="ctrTitle"/>
          </p:nvPr>
        </p:nvSpPr>
        <p:spPr>
          <a:xfrm>
            <a:off x="2589212" y="1737087"/>
            <a:ext cx="8915399" cy="2262781"/>
          </a:xfrm>
        </p:spPr>
        <p:txBody>
          <a:bodyPr>
            <a:normAutofit fontScale="90000"/>
          </a:bodyPr>
          <a:lstStyle/>
          <a:p>
            <a:r>
              <a:rPr lang="en-US" dirty="0"/>
              <a:t>Committed Action in Practice: Identifying and Overcoming Client and Therapist Barriers to Committed Action</a:t>
            </a:r>
          </a:p>
        </p:txBody>
      </p:sp>
      <p:sp>
        <p:nvSpPr>
          <p:cNvPr id="3" name="Subtitle 2">
            <a:extLst>
              <a:ext uri="{FF2B5EF4-FFF2-40B4-BE49-F238E27FC236}">
                <a16:creationId xmlns:a16="http://schemas.microsoft.com/office/drawing/2014/main" id="{35C2A86E-BDF4-4A15-8D4E-603EB212C39B}"/>
              </a:ext>
            </a:extLst>
          </p:cNvPr>
          <p:cNvSpPr>
            <a:spLocks noGrp="1"/>
          </p:cNvSpPr>
          <p:nvPr>
            <p:ph type="subTitle" idx="1"/>
          </p:nvPr>
        </p:nvSpPr>
        <p:spPr>
          <a:xfrm>
            <a:off x="2589213" y="4345757"/>
            <a:ext cx="8915399" cy="2026763"/>
          </a:xfrm>
        </p:spPr>
        <p:txBody>
          <a:bodyPr>
            <a:normAutofit fontScale="77500" lnSpcReduction="20000"/>
          </a:bodyPr>
          <a:lstStyle/>
          <a:p>
            <a:r>
              <a:rPr lang="en-US" sz="3800" b="1" dirty="0"/>
              <a:t>Sonja V. Batten, Ph.D.</a:t>
            </a:r>
          </a:p>
          <a:p>
            <a:r>
              <a:rPr lang="en-US" sz="3800" b="1" dirty="0"/>
              <a:t>Patricia A. Bach, Ph.D.</a:t>
            </a:r>
          </a:p>
          <a:p>
            <a:r>
              <a:rPr lang="en-US" sz="3800" b="1" dirty="0"/>
              <a:t>Daniel J. Moran, Ph.D.</a:t>
            </a:r>
          </a:p>
          <a:p>
            <a:r>
              <a:rPr lang="en-US" i="1" dirty="0"/>
              <a:t>    Peer-reviewed ACT Trainers</a:t>
            </a:r>
          </a:p>
          <a:p>
            <a:r>
              <a:rPr lang="en-US" i="1" dirty="0"/>
              <a:t>    Past-Presidents and Fellows, Association for Contextual Behavioral Science</a:t>
            </a:r>
          </a:p>
        </p:txBody>
      </p:sp>
    </p:spTree>
    <p:extLst>
      <p:ext uri="{BB962C8B-B14F-4D97-AF65-F5344CB8AC3E}">
        <p14:creationId xmlns:p14="http://schemas.microsoft.com/office/powerpoint/2010/main" val="1279036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DA2B0-8622-4CAC-99C6-B6451E1ABBF4}"/>
              </a:ext>
            </a:extLst>
          </p:cNvPr>
          <p:cNvSpPr>
            <a:spLocks noGrp="1"/>
          </p:cNvSpPr>
          <p:nvPr>
            <p:ph type="title"/>
          </p:nvPr>
        </p:nvSpPr>
        <p:spPr/>
        <p:txBody>
          <a:bodyPr/>
          <a:lstStyle/>
          <a:p>
            <a:r>
              <a:rPr lang="en-US" dirty="0"/>
              <a:t>Therapist obstacles to facilitating committed action</a:t>
            </a:r>
          </a:p>
        </p:txBody>
      </p:sp>
      <p:sp>
        <p:nvSpPr>
          <p:cNvPr id="3" name="Content Placeholder 2">
            <a:extLst>
              <a:ext uri="{FF2B5EF4-FFF2-40B4-BE49-F238E27FC236}">
                <a16:creationId xmlns:a16="http://schemas.microsoft.com/office/drawing/2014/main" id="{292FCFE3-D003-46E5-80B3-BB712D7EB0E7}"/>
              </a:ext>
            </a:extLst>
          </p:cNvPr>
          <p:cNvSpPr>
            <a:spLocks noGrp="1"/>
          </p:cNvSpPr>
          <p:nvPr>
            <p:ph idx="1"/>
          </p:nvPr>
        </p:nvSpPr>
        <p:spPr>
          <a:xfrm>
            <a:off x="2589212" y="1848877"/>
            <a:ext cx="8915400" cy="4519070"/>
          </a:xfrm>
        </p:spPr>
        <p:txBody>
          <a:bodyPr>
            <a:normAutofit/>
          </a:bodyPr>
          <a:lstStyle/>
          <a:p>
            <a:r>
              <a:rPr lang="en-US" dirty="0"/>
              <a:t>Discomfort with being directive / with the process of “homework”</a:t>
            </a:r>
          </a:p>
          <a:p>
            <a:r>
              <a:rPr lang="en-US" dirty="0"/>
              <a:t>Feeling that it is not compassionate to push someone at times</a:t>
            </a:r>
          </a:p>
          <a:p>
            <a:r>
              <a:rPr lang="en-US" dirty="0"/>
              <a:t>Mismatch of therapeutic timing – moving too quickly to committed action</a:t>
            </a:r>
          </a:p>
          <a:p>
            <a:r>
              <a:rPr lang="en-US" dirty="0"/>
              <a:t>Failing to fully explore resistance or barriers</a:t>
            </a:r>
          </a:p>
          <a:p>
            <a:r>
              <a:rPr lang="en-US" dirty="0"/>
              <a:t>Frustration with listening to a client’s fused stories</a:t>
            </a:r>
          </a:p>
          <a:p>
            <a:r>
              <a:rPr lang="en-US" dirty="0"/>
              <a:t>Frustration with lack of follow through by the client</a:t>
            </a:r>
          </a:p>
          <a:p>
            <a:r>
              <a:rPr lang="en-US" dirty="0"/>
              <a:t>Feeling like the therapist doesn’t have enough time to prepare</a:t>
            </a:r>
          </a:p>
          <a:p>
            <a:r>
              <a:rPr lang="en-US" dirty="0"/>
              <a:t>Therapist feeling stuck in therapy</a:t>
            </a:r>
          </a:p>
          <a:p>
            <a:r>
              <a:rPr lang="en-US" dirty="0"/>
              <a:t>Therapist well being outside of the therapy room (e.g., burnout, not following through with own committed actions)</a:t>
            </a:r>
          </a:p>
          <a:p>
            <a:endParaRPr lang="en-US" dirty="0"/>
          </a:p>
        </p:txBody>
      </p:sp>
    </p:spTree>
    <p:extLst>
      <p:ext uri="{BB962C8B-B14F-4D97-AF65-F5344CB8AC3E}">
        <p14:creationId xmlns:p14="http://schemas.microsoft.com/office/powerpoint/2010/main" val="99133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AAD87-64BF-4E3C-AD0B-F47B66B88710}"/>
              </a:ext>
            </a:extLst>
          </p:cNvPr>
          <p:cNvSpPr>
            <a:spLocks noGrp="1"/>
          </p:cNvSpPr>
          <p:nvPr>
            <p:ph type="title"/>
          </p:nvPr>
        </p:nvSpPr>
        <p:spPr/>
        <p:txBody>
          <a:bodyPr>
            <a:normAutofit fontScale="90000"/>
          </a:bodyPr>
          <a:lstStyle/>
          <a:p>
            <a:r>
              <a:rPr lang="en-US" dirty="0"/>
              <a:t>Recognizing Therapist Barriers to Committed Action Work: Sticky thoughts</a:t>
            </a:r>
          </a:p>
        </p:txBody>
      </p:sp>
      <p:sp>
        <p:nvSpPr>
          <p:cNvPr id="3" name="Content Placeholder 2">
            <a:extLst>
              <a:ext uri="{FF2B5EF4-FFF2-40B4-BE49-F238E27FC236}">
                <a16:creationId xmlns:a16="http://schemas.microsoft.com/office/drawing/2014/main" id="{F120A1FC-7158-4A00-AB6A-A5B65F03BB50}"/>
              </a:ext>
            </a:extLst>
          </p:cNvPr>
          <p:cNvSpPr>
            <a:spLocks noGrp="1"/>
          </p:cNvSpPr>
          <p:nvPr>
            <p:ph idx="1"/>
          </p:nvPr>
        </p:nvSpPr>
        <p:spPr/>
        <p:txBody>
          <a:bodyPr>
            <a:normAutofit lnSpcReduction="10000"/>
          </a:bodyPr>
          <a:lstStyle/>
          <a:p>
            <a:pPr lvl="0"/>
            <a:r>
              <a:rPr lang="en-US" dirty="0"/>
              <a:t>“She’s already dealing with enough right now without me adding more for her to work on.”</a:t>
            </a:r>
          </a:p>
          <a:p>
            <a:pPr lvl="0"/>
            <a:r>
              <a:rPr lang="en-US" dirty="0"/>
              <a:t>“I know he probably won’t follow through anyway.”</a:t>
            </a:r>
          </a:p>
          <a:p>
            <a:pPr lvl="0"/>
            <a:r>
              <a:rPr lang="en-US" dirty="0"/>
              <a:t>“This is so uncomfortable.”</a:t>
            </a:r>
          </a:p>
          <a:p>
            <a:pPr lvl="0"/>
            <a:r>
              <a:rPr lang="en-US" dirty="0"/>
              <a:t>“We talk about the same thing every week, and she just refuses to do anything about it.”</a:t>
            </a:r>
          </a:p>
          <a:p>
            <a:pPr lvl="0"/>
            <a:r>
              <a:rPr lang="en-US" dirty="0"/>
              <a:t>“It’s not fair to him to ask him to do this.”</a:t>
            </a:r>
          </a:p>
          <a:p>
            <a:pPr lvl="0"/>
            <a:r>
              <a:rPr lang="en-US" dirty="0"/>
              <a:t>“She probably won’t be successful in this situation, even if she tries. The circumstances are just too complicated and out of her control.”</a:t>
            </a:r>
          </a:p>
          <a:p>
            <a:pPr lvl="0"/>
            <a:r>
              <a:rPr lang="en-US" dirty="0"/>
              <a:t>“I can’t figure out how to get him unstuck so that he’ll listen to my suggestions.”</a:t>
            </a:r>
          </a:p>
          <a:p>
            <a:endParaRPr lang="en-US" dirty="0"/>
          </a:p>
        </p:txBody>
      </p:sp>
    </p:spTree>
    <p:extLst>
      <p:ext uri="{BB962C8B-B14F-4D97-AF65-F5344CB8AC3E}">
        <p14:creationId xmlns:p14="http://schemas.microsoft.com/office/powerpoint/2010/main" val="2192189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AAD87-64BF-4E3C-AD0B-F47B66B88710}"/>
              </a:ext>
            </a:extLst>
          </p:cNvPr>
          <p:cNvSpPr>
            <a:spLocks noGrp="1"/>
          </p:cNvSpPr>
          <p:nvPr>
            <p:ph type="title"/>
          </p:nvPr>
        </p:nvSpPr>
        <p:spPr/>
        <p:txBody>
          <a:bodyPr>
            <a:normAutofit/>
          </a:bodyPr>
          <a:lstStyle/>
          <a:p>
            <a:r>
              <a:rPr lang="en-US" dirty="0"/>
              <a:t>Recognizing Therapist Barriers to Committed Action Work: Other Signs</a:t>
            </a:r>
          </a:p>
        </p:txBody>
      </p:sp>
      <p:sp>
        <p:nvSpPr>
          <p:cNvPr id="3" name="Content Placeholder 2">
            <a:extLst>
              <a:ext uri="{FF2B5EF4-FFF2-40B4-BE49-F238E27FC236}">
                <a16:creationId xmlns:a16="http://schemas.microsoft.com/office/drawing/2014/main" id="{F120A1FC-7158-4A00-AB6A-A5B65F03BB50}"/>
              </a:ext>
            </a:extLst>
          </p:cNvPr>
          <p:cNvSpPr>
            <a:spLocks noGrp="1"/>
          </p:cNvSpPr>
          <p:nvPr>
            <p:ph idx="1"/>
          </p:nvPr>
        </p:nvSpPr>
        <p:spPr/>
        <p:txBody>
          <a:bodyPr>
            <a:normAutofit/>
          </a:bodyPr>
          <a:lstStyle/>
          <a:p>
            <a:pPr lvl="0"/>
            <a:r>
              <a:rPr lang="en-US" dirty="0"/>
              <a:t>Sticky thoughts can serve as a signal that the therapist is fused with thoughts about the client or the process, rather than simply tracking what’s likely to be effective and being willing to experiment to find what works</a:t>
            </a:r>
          </a:p>
          <a:p>
            <a:pPr lvl="0"/>
            <a:r>
              <a:rPr lang="en-US" dirty="0"/>
              <a:t>Client seems to be frustrated with the therapist for pushing toward commitment</a:t>
            </a:r>
          </a:p>
          <a:p>
            <a:pPr lvl="0"/>
            <a:r>
              <a:rPr lang="en-US" dirty="0"/>
              <a:t>Client demonstrates counterpliance – may be a sign the client is not where the therapist thinks the client is with things</a:t>
            </a:r>
          </a:p>
          <a:p>
            <a:pPr lvl="0"/>
            <a:r>
              <a:rPr lang="en-US" dirty="0"/>
              <a:t>The therapist is the one repeatedly coming up with the committed actions to work on, especially when the client is not following through – the therapist may be gaining agreement through pliance rather than through the client’s values</a:t>
            </a:r>
          </a:p>
          <a:p>
            <a:endParaRPr lang="en-US" dirty="0"/>
          </a:p>
        </p:txBody>
      </p:sp>
    </p:spTree>
    <p:extLst>
      <p:ext uri="{BB962C8B-B14F-4D97-AF65-F5344CB8AC3E}">
        <p14:creationId xmlns:p14="http://schemas.microsoft.com/office/powerpoint/2010/main" val="2792744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53A8-17C5-406C-87C1-6CC37748C13F}"/>
              </a:ext>
            </a:extLst>
          </p:cNvPr>
          <p:cNvSpPr>
            <a:spLocks noGrp="1"/>
          </p:cNvSpPr>
          <p:nvPr>
            <p:ph type="title"/>
          </p:nvPr>
        </p:nvSpPr>
        <p:spPr/>
        <p:txBody>
          <a:bodyPr/>
          <a:lstStyle/>
          <a:p>
            <a:r>
              <a:rPr lang="en-US" dirty="0"/>
              <a:t>Overcoming Barriers to the Therapist’s Own Committed Action</a:t>
            </a:r>
          </a:p>
        </p:txBody>
      </p:sp>
      <p:sp>
        <p:nvSpPr>
          <p:cNvPr id="3" name="Content Placeholder 2">
            <a:extLst>
              <a:ext uri="{FF2B5EF4-FFF2-40B4-BE49-F238E27FC236}">
                <a16:creationId xmlns:a16="http://schemas.microsoft.com/office/drawing/2014/main" id="{2F9E338D-7BF6-4B94-8101-7EECCAACA357}"/>
              </a:ext>
            </a:extLst>
          </p:cNvPr>
          <p:cNvSpPr>
            <a:spLocks noGrp="1"/>
          </p:cNvSpPr>
          <p:nvPr>
            <p:ph idx="1"/>
          </p:nvPr>
        </p:nvSpPr>
        <p:spPr>
          <a:xfrm>
            <a:off x="2589212" y="2133600"/>
            <a:ext cx="8915400" cy="4206970"/>
          </a:xfrm>
        </p:spPr>
        <p:txBody>
          <a:bodyPr>
            <a:normAutofit/>
          </a:bodyPr>
          <a:lstStyle/>
          <a:p>
            <a:r>
              <a:rPr lang="en-US" dirty="0"/>
              <a:t>When the therapist finds himself at a stuck point, he should examine how well his approach to committed action is working for the client – is the current approach getting the person closer to or further from the client’s goals</a:t>
            </a:r>
          </a:p>
          <a:p>
            <a:r>
              <a:rPr lang="en-US" dirty="0"/>
              <a:t>Therapists who are giving their clients a “pass” on following through with commitments should reflect on whether they are perhaps costing their clients time and lost opportunities by not following up</a:t>
            </a:r>
          </a:p>
          <a:p>
            <a:r>
              <a:rPr lang="en-US" dirty="0"/>
              <a:t>If the therapist is fused with unhelpful thoughts or feelings of frustration, it may be time to practice therapist defusion and acceptance and again reconnect with the values of the client (and the therapist!)</a:t>
            </a:r>
          </a:p>
          <a:p>
            <a:r>
              <a:rPr lang="en-US" dirty="0"/>
              <a:t>Mindfulness of the process can be very useful</a:t>
            </a:r>
          </a:p>
          <a:p>
            <a:r>
              <a:rPr lang="en-US" dirty="0"/>
              <a:t>When in doubt – bring up the barriers for discussion with the client – thoughtfully and nonjudgmentally</a:t>
            </a:r>
          </a:p>
          <a:p>
            <a:endParaRPr lang="en-US" dirty="0"/>
          </a:p>
        </p:txBody>
      </p:sp>
    </p:spTree>
    <p:extLst>
      <p:ext uri="{BB962C8B-B14F-4D97-AF65-F5344CB8AC3E}">
        <p14:creationId xmlns:p14="http://schemas.microsoft.com/office/powerpoint/2010/main" val="3826070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362C-3AE2-464D-BE9F-ECD17B7D4164}"/>
              </a:ext>
            </a:extLst>
          </p:cNvPr>
          <p:cNvSpPr>
            <a:spLocks noGrp="1"/>
          </p:cNvSpPr>
          <p:nvPr>
            <p:ph type="title"/>
          </p:nvPr>
        </p:nvSpPr>
        <p:spPr/>
        <p:txBody>
          <a:bodyPr/>
          <a:lstStyle/>
          <a:p>
            <a:r>
              <a:rPr lang="en-US" dirty="0"/>
              <a:t>Therapist Barriers to Effective Use of Homework</a:t>
            </a:r>
          </a:p>
        </p:txBody>
      </p:sp>
      <p:sp>
        <p:nvSpPr>
          <p:cNvPr id="3" name="Content Placeholder 2">
            <a:extLst>
              <a:ext uri="{FF2B5EF4-FFF2-40B4-BE49-F238E27FC236}">
                <a16:creationId xmlns:a16="http://schemas.microsoft.com/office/drawing/2014/main" id="{4923C3D2-145D-4A70-93C1-CF879DBEACFA}"/>
              </a:ext>
            </a:extLst>
          </p:cNvPr>
          <p:cNvSpPr>
            <a:spLocks noGrp="1"/>
          </p:cNvSpPr>
          <p:nvPr>
            <p:ph idx="1"/>
          </p:nvPr>
        </p:nvSpPr>
        <p:spPr/>
        <p:txBody>
          <a:bodyPr/>
          <a:lstStyle/>
          <a:p>
            <a:r>
              <a:rPr lang="en-US" dirty="0"/>
              <a:t>Homework is an area where both clients and therapists can struggle with committed action</a:t>
            </a:r>
          </a:p>
          <a:p>
            <a:r>
              <a:rPr lang="en-US" dirty="0"/>
              <a:t>However, without specific plans for applying new behaviors in real life, clients’ commitment to use the skills discussed in therapy can easily fade</a:t>
            </a:r>
          </a:p>
          <a:p>
            <a:r>
              <a:rPr lang="en-US" dirty="0"/>
              <a:t>So, an important part of ACT is collaborating with clients to choose homework assignments for the week. </a:t>
            </a:r>
          </a:p>
          <a:p>
            <a:r>
              <a:rPr lang="en-US" dirty="0"/>
              <a:t>Even when everyone understands why homework is useful, following through with homework assignments is easier said than done – for both client and therapist</a:t>
            </a:r>
          </a:p>
        </p:txBody>
      </p:sp>
    </p:spTree>
    <p:extLst>
      <p:ext uri="{BB962C8B-B14F-4D97-AF65-F5344CB8AC3E}">
        <p14:creationId xmlns:p14="http://schemas.microsoft.com/office/powerpoint/2010/main" val="3034144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F49EF-E89D-4749-A880-8D91E5DFC6CC}"/>
              </a:ext>
            </a:extLst>
          </p:cNvPr>
          <p:cNvSpPr>
            <a:spLocks noGrp="1"/>
          </p:cNvSpPr>
          <p:nvPr>
            <p:ph type="title"/>
          </p:nvPr>
        </p:nvSpPr>
        <p:spPr/>
        <p:txBody>
          <a:bodyPr/>
          <a:lstStyle/>
          <a:p>
            <a:r>
              <a:rPr lang="en-US" dirty="0"/>
              <a:t>A Model for Homework in Therapy</a:t>
            </a:r>
          </a:p>
        </p:txBody>
      </p:sp>
      <p:sp>
        <p:nvSpPr>
          <p:cNvPr id="3" name="Content Placeholder 2">
            <a:extLst>
              <a:ext uri="{FF2B5EF4-FFF2-40B4-BE49-F238E27FC236}">
                <a16:creationId xmlns:a16="http://schemas.microsoft.com/office/drawing/2014/main" id="{EBAD42C5-3984-4B8E-BC01-0B8E7A5F441F}"/>
              </a:ext>
            </a:extLst>
          </p:cNvPr>
          <p:cNvSpPr>
            <a:spLocks noGrp="1"/>
          </p:cNvSpPr>
          <p:nvPr>
            <p:ph idx="1"/>
          </p:nvPr>
        </p:nvSpPr>
        <p:spPr>
          <a:xfrm>
            <a:off x="2592925" y="1334184"/>
            <a:ext cx="8915400" cy="5028288"/>
          </a:xfrm>
        </p:spPr>
        <p:txBody>
          <a:bodyPr/>
          <a:lstStyle/>
          <a:p>
            <a:pPr>
              <a:buFont typeface="+mj-lt"/>
              <a:buAutoNum type="arabicPeriod"/>
            </a:pPr>
            <a:r>
              <a:rPr lang="en-US" dirty="0"/>
              <a:t>The client and therapist collaboratively identify behavioral targets to be met by the client before the next session or within a specific time period</a:t>
            </a:r>
          </a:p>
          <a:p>
            <a:pPr>
              <a:buFont typeface="+mj-lt"/>
              <a:buAutoNum type="arabicPeriod"/>
            </a:pPr>
            <a:r>
              <a:rPr lang="en-US" dirty="0"/>
              <a:t>The client and therapist identify potential barriers that are likely to arise and could get in the way of accomplishing the target behaviors, and they develop strategies to address those barriers</a:t>
            </a:r>
          </a:p>
          <a:p>
            <a:pPr>
              <a:buFont typeface="+mj-lt"/>
              <a:buAutoNum type="arabicPeriod"/>
            </a:pPr>
            <a:r>
              <a:rPr lang="en-US" dirty="0"/>
              <a:t>The client makes a commitment to follow through with the identified behavioral targets</a:t>
            </a:r>
          </a:p>
          <a:p>
            <a:pPr>
              <a:buFont typeface="+mj-lt"/>
              <a:buAutoNum type="arabicPeriod"/>
            </a:pPr>
            <a:r>
              <a:rPr lang="en-US" dirty="0"/>
              <a:t>The client does (or does not) follow through with the planned behaviors</a:t>
            </a:r>
          </a:p>
          <a:p>
            <a:pPr>
              <a:buFont typeface="+mj-lt"/>
              <a:buAutoNum type="arabicPeriod"/>
            </a:pPr>
            <a:r>
              <a:rPr lang="en-US" dirty="0"/>
              <a:t>The therapist follows up in the next session to determine whether the client successfully accomplished the homework assignment</a:t>
            </a:r>
          </a:p>
          <a:p>
            <a:pPr>
              <a:buFont typeface="+mj-lt"/>
              <a:buAutoNum type="arabicPeriod"/>
            </a:pPr>
            <a:r>
              <a:rPr lang="en-US" dirty="0"/>
              <a:t>If the client followed through, the therapist works to ensure client awareness of and contact with the natural contingencies of the behavior. Or if the client didn’t follow through or did so only partially, the therapist helps the client assess what the barriers were, and together, they make a plan to overcome those barriers in the future</a:t>
            </a:r>
          </a:p>
        </p:txBody>
      </p:sp>
    </p:spTree>
    <p:extLst>
      <p:ext uri="{BB962C8B-B14F-4D97-AF65-F5344CB8AC3E}">
        <p14:creationId xmlns:p14="http://schemas.microsoft.com/office/powerpoint/2010/main" val="1164548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362C-3AE2-464D-BE9F-ECD17B7D4164}"/>
              </a:ext>
            </a:extLst>
          </p:cNvPr>
          <p:cNvSpPr>
            <a:spLocks noGrp="1"/>
          </p:cNvSpPr>
          <p:nvPr>
            <p:ph type="title"/>
          </p:nvPr>
        </p:nvSpPr>
        <p:spPr/>
        <p:txBody>
          <a:bodyPr/>
          <a:lstStyle/>
          <a:p>
            <a:r>
              <a:rPr lang="en-US" dirty="0"/>
              <a:t>Therapist Barriers to Effective Use of Homework</a:t>
            </a:r>
          </a:p>
        </p:txBody>
      </p:sp>
      <p:sp>
        <p:nvSpPr>
          <p:cNvPr id="3" name="Content Placeholder 2">
            <a:extLst>
              <a:ext uri="{FF2B5EF4-FFF2-40B4-BE49-F238E27FC236}">
                <a16:creationId xmlns:a16="http://schemas.microsoft.com/office/drawing/2014/main" id="{4923C3D2-145D-4A70-93C1-CF879DBEACFA}"/>
              </a:ext>
            </a:extLst>
          </p:cNvPr>
          <p:cNvSpPr>
            <a:spLocks noGrp="1"/>
          </p:cNvSpPr>
          <p:nvPr>
            <p:ph idx="1"/>
          </p:nvPr>
        </p:nvSpPr>
        <p:spPr>
          <a:xfrm>
            <a:off x="2589212" y="1865302"/>
            <a:ext cx="8915400" cy="4579301"/>
          </a:xfrm>
        </p:spPr>
        <p:txBody>
          <a:bodyPr/>
          <a:lstStyle/>
          <a:p>
            <a:r>
              <a:rPr lang="en-US" dirty="0"/>
              <a:t>Sometimes logistical barriers get in the way – client and therapist should both have a written record of the same list of committed action goals at the end of the session, to facilitate follow up</a:t>
            </a:r>
          </a:p>
          <a:p>
            <a:r>
              <a:rPr lang="en-US" dirty="0"/>
              <a:t>Some therapists are uncomfortable with having a predetermined session structure that sets aside time for follow up on the last session’s homework, and discussion of the committed action goals for the following week</a:t>
            </a:r>
          </a:p>
          <a:p>
            <a:pPr lvl="1"/>
            <a:r>
              <a:rPr lang="en-US" dirty="0"/>
              <a:t>Important to remember this process is for the client’s interests</a:t>
            </a:r>
          </a:p>
          <a:p>
            <a:r>
              <a:rPr lang="en-US" dirty="0"/>
              <a:t>Just like clients, some therapists may have a negative association with the word or concept of “homework” – can choose other words (e.g., goals, commitments, targets, plans). The therapist may also need consultation</a:t>
            </a:r>
          </a:p>
          <a:p>
            <a:r>
              <a:rPr lang="en-US" dirty="0"/>
              <a:t>Therapists may get overly invested in the outcome of a given commitment – remember that commitments are only chosen by the client to extend the work of the client’s life and do not reflect on the therapist or quality of therapy</a:t>
            </a:r>
          </a:p>
        </p:txBody>
      </p:sp>
    </p:spTree>
    <p:extLst>
      <p:ext uri="{BB962C8B-B14F-4D97-AF65-F5344CB8AC3E}">
        <p14:creationId xmlns:p14="http://schemas.microsoft.com/office/powerpoint/2010/main" val="3095841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362C-3AE2-464D-BE9F-ECD17B7D4164}"/>
              </a:ext>
            </a:extLst>
          </p:cNvPr>
          <p:cNvSpPr>
            <a:spLocks noGrp="1"/>
          </p:cNvSpPr>
          <p:nvPr>
            <p:ph type="title"/>
          </p:nvPr>
        </p:nvSpPr>
        <p:spPr/>
        <p:txBody>
          <a:bodyPr/>
          <a:lstStyle/>
          <a:p>
            <a:r>
              <a:rPr lang="en-US" dirty="0"/>
              <a:t>Therapist Barriers to Effective Use of Homework</a:t>
            </a:r>
          </a:p>
        </p:txBody>
      </p:sp>
      <p:sp>
        <p:nvSpPr>
          <p:cNvPr id="3" name="Content Placeholder 2">
            <a:extLst>
              <a:ext uri="{FF2B5EF4-FFF2-40B4-BE49-F238E27FC236}">
                <a16:creationId xmlns:a16="http://schemas.microsoft.com/office/drawing/2014/main" id="{4923C3D2-145D-4A70-93C1-CF879DBEACFA}"/>
              </a:ext>
            </a:extLst>
          </p:cNvPr>
          <p:cNvSpPr>
            <a:spLocks noGrp="1"/>
          </p:cNvSpPr>
          <p:nvPr>
            <p:ph idx="1"/>
          </p:nvPr>
        </p:nvSpPr>
        <p:spPr>
          <a:xfrm>
            <a:off x="2589212" y="1865302"/>
            <a:ext cx="8915400" cy="4765467"/>
          </a:xfrm>
        </p:spPr>
        <p:txBody>
          <a:bodyPr>
            <a:normAutofit/>
          </a:bodyPr>
          <a:lstStyle/>
          <a:p>
            <a:r>
              <a:rPr lang="en-US" dirty="0"/>
              <a:t>There are many “reasons” that therapists might not follow up on homework assignments:</a:t>
            </a:r>
          </a:p>
          <a:p>
            <a:pPr lvl="1"/>
            <a:r>
              <a:rPr lang="en-US" dirty="0"/>
              <a:t>Getting caught up in the flow of a session</a:t>
            </a:r>
          </a:p>
          <a:p>
            <a:pPr lvl="1"/>
            <a:r>
              <a:rPr lang="en-US" dirty="0"/>
              <a:t>Staying with what seems to be the client’s priority that day</a:t>
            </a:r>
          </a:p>
          <a:p>
            <a:pPr lvl="1"/>
            <a:r>
              <a:rPr lang="en-US" dirty="0"/>
              <a:t>Deciding it’s more important to stay with an immediate stressor</a:t>
            </a:r>
          </a:p>
          <a:p>
            <a:pPr lvl="1"/>
            <a:r>
              <a:rPr lang="en-US" dirty="0"/>
              <a:t>Avoiding discomfort associated with asking about homework when clients are likely to say that they did not follow through with it</a:t>
            </a:r>
          </a:p>
          <a:p>
            <a:pPr lvl="1"/>
            <a:r>
              <a:rPr lang="en-US" dirty="0"/>
              <a:t>Feeling like an authority figure and worrying that it affects the mutuality of the relationship</a:t>
            </a:r>
          </a:p>
          <a:p>
            <a:r>
              <a:rPr lang="en-US" dirty="0"/>
              <a:t>However, not following up with something the therapist said they would do can feel unpredictable to the client and make follow through less likely</a:t>
            </a:r>
          </a:p>
          <a:p>
            <a:pPr lvl="1"/>
            <a:r>
              <a:rPr lang="en-US" dirty="0"/>
              <a:t>May be an opportunity for the therapist to practice her own commitment skills</a:t>
            </a:r>
          </a:p>
          <a:p>
            <a:pPr lvl="1"/>
            <a:r>
              <a:rPr lang="en-US" dirty="0"/>
              <a:t>May want to arrange the environment to promote reminders to follow through</a:t>
            </a:r>
            <a:br>
              <a:rPr lang="en-US" dirty="0"/>
            </a:br>
            <a:endParaRPr lang="en-US" dirty="0"/>
          </a:p>
        </p:txBody>
      </p:sp>
    </p:spTree>
    <p:extLst>
      <p:ext uri="{BB962C8B-B14F-4D97-AF65-F5344CB8AC3E}">
        <p14:creationId xmlns:p14="http://schemas.microsoft.com/office/powerpoint/2010/main" val="1563220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15681-4A4D-4908-A34E-18A9B4F0164A}"/>
              </a:ext>
            </a:extLst>
          </p:cNvPr>
          <p:cNvSpPr>
            <a:spLocks noGrp="1"/>
          </p:cNvSpPr>
          <p:nvPr>
            <p:ph type="title"/>
          </p:nvPr>
        </p:nvSpPr>
        <p:spPr/>
        <p:txBody>
          <a:bodyPr/>
          <a:lstStyle/>
          <a:p>
            <a:r>
              <a:rPr lang="en-US" dirty="0"/>
              <a:t>Therapist Committed Action During Exposure Therapy</a:t>
            </a:r>
          </a:p>
        </p:txBody>
      </p:sp>
      <p:sp>
        <p:nvSpPr>
          <p:cNvPr id="3" name="Content Placeholder 2">
            <a:extLst>
              <a:ext uri="{FF2B5EF4-FFF2-40B4-BE49-F238E27FC236}">
                <a16:creationId xmlns:a16="http://schemas.microsoft.com/office/drawing/2014/main" id="{CAC51611-19B3-4B70-A9B8-DA748556BEBA}"/>
              </a:ext>
            </a:extLst>
          </p:cNvPr>
          <p:cNvSpPr>
            <a:spLocks noGrp="1"/>
          </p:cNvSpPr>
          <p:nvPr>
            <p:ph idx="1"/>
          </p:nvPr>
        </p:nvSpPr>
        <p:spPr>
          <a:xfrm>
            <a:off x="2589212" y="2133600"/>
            <a:ext cx="8915400" cy="4311004"/>
          </a:xfrm>
        </p:spPr>
        <p:txBody>
          <a:bodyPr/>
          <a:lstStyle/>
          <a:p>
            <a:r>
              <a:rPr lang="en-US" dirty="0"/>
              <a:t>Exposure involves a health dose of commitment on the client’s part, and often on the therapist’s part as well</a:t>
            </a:r>
          </a:p>
          <a:p>
            <a:r>
              <a:rPr lang="en-US" dirty="0"/>
              <a:t>By its very nature, exposure often evokes difficult or unwanted private experiences for clients – however, it can also be quite difficult for therapists to see their clients in distress during the process of exposure</a:t>
            </a:r>
          </a:p>
          <a:p>
            <a:r>
              <a:rPr lang="en-US" dirty="0"/>
              <a:t>An effective ACT-based exposure therapist will help clients learn to approach exposures and the related private events with a sense of curiosity and vital engagement – this may also require the therapist to make contact with difficult or potentially disgust-inducing stimuli, while still overtly modeling willingness and committed action</a:t>
            </a:r>
          </a:p>
          <a:p>
            <a:r>
              <a:rPr lang="en-US" dirty="0"/>
              <a:t>Therapists should remain mindful and present with the challenging content and make sure that they aren’t rushing or shortening the experience due to their own discomfort or worries about the client’s discomfort</a:t>
            </a:r>
          </a:p>
        </p:txBody>
      </p:sp>
    </p:spTree>
    <p:extLst>
      <p:ext uri="{BB962C8B-B14F-4D97-AF65-F5344CB8AC3E}">
        <p14:creationId xmlns:p14="http://schemas.microsoft.com/office/powerpoint/2010/main" val="3980712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2CDBB-5086-48B4-B0FF-8D8FA577FA01}"/>
              </a:ext>
            </a:extLst>
          </p:cNvPr>
          <p:cNvSpPr>
            <a:spLocks noGrp="1"/>
          </p:cNvSpPr>
          <p:nvPr>
            <p:ph type="title"/>
          </p:nvPr>
        </p:nvSpPr>
        <p:spPr>
          <a:xfrm>
            <a:off x="2592925" y="624110"/>
            <a:ext cx="9108110" cy="1280890"/>
          </a:xfrm>
        </p:spPr>
        <p:txBody>
          <a:bodyPr>
            <a:normAutofit/>
          </a:bodyPr>
          <a:lstStyle/>
          <a:p>
            <a:r>
              <a:rPr lang="en-US" dirty="0"/>
              <a:t>Maintaining Therapist Committed Action in the Face of Slips and Relapses</a:t>
            </a:r>
          </a:p>
        </p:txBody>
      </p:sp>
      <p:sp>
        <p:nvSpPr>
          <p:cNvPr id="3" name="Content Placeholder 2">
            <a:extLst>
              <a:ext uri="{FF2B5EF4-FFF2-40B4-BE49-F238E27FC236}">
                <a16:creationId xmlns:a16="http://schemas.microsoft.com/office/drawing/2014/main" id="{6EF7755B-C000-4E4A-941A-86506AAEC97A}"/>
              </a:ext>
            </a:extLst>
          </p:cNvPr>
          <p:cNvSpPr>
            <a:spLocks noGrp="1"/>
          </p:cNvSpPr>
          <p:nvPr>
            <p:ph idx="1"/>
          </p:nvPr>
        </p:nvSpPr>
        <p:spPr>
          <a:xfrm>
            <a:off x="2589212" y="2133599"/>
            <a:ext cx="8915400" cy="4497169"/>
          </a:xfrm>
        </p:spPr>
        <p:txBody>
          <a:bodyPr/>
          <a:lstStyle/>
          <a:p>
            <a:r>
              <a:rPr lang="en-US" dirty="0"/>
              <a:t>Even when values and commitments are clear to client and therapist, the path forward is rarely linear and direct</a:t>
            </a:r>
          </a:p>
          <a:p>
            <a:r>
              <a:rPr lang="en-US" dirty="0"/>
              <a:t>Slips, missteps, and relapses are part of the growth process and expected</a:t>
            </a:r>
          </a:p>
          <a:p>
            <a:r>
              <a:rPr lang="en-US" dirty="0"/>
              <a:t>Therapists must be ready to provide nonjudgmental responses to slips or relapses into old, problematic behaviors</a:t>
            </a:r>
          </a:p>
          <a:p>
            <a:r>
              <a:rPr lang="en-US" dirty="0"/>
              <a:t>These experiences provide an opportunity for therapists to model the approach to committed action that they’re trying to instill in clients</a:t>
            </a:r>
          </a:p>
          <a:p>
            <a:r>
              <a:rPr lang="en-US" dirty="0"/>
              <a:t>Such detours provide therapists with an opportunity to highlight the dialectic of letting go of a specific outcome while still committing to active engagement in values-based living</a:t>
            </a:r>
          </a:p>
          <a:p>
            <a:r>
              <a:rPr lang="en-US" dirty="0"/>
              <a:t>The therapist must be careful to be equally open and responsive whether the client followed through with the commitment or not</a:t>
            </a:r>
          </a:p>
        </p:txBody>
      </p:sp>
    </p:spTree>
    <p:extLst>
      <p:ext uri="{BB962C8B-B14F-4D97-AF65-F5344CB8AC3E}">
        <p14:creationId xmlns:p14="http://schemas.microsoft.com/office/powerpoint/2010/main" val="376703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915F-742F-44D1-8613-85BA4BCC32C3}"/>
              </a:ext>
            </a:extLst>
          </p:cNvPr>
          <p:cNvSpPr txBox="1">
            <a:spLocks/>
          </p:cNvSpPr>
          <p:nvPr/>
        </p:nvSpPr>
        <p:spPr>
          <a:xfrm>
            <a:off x="2692436" y="826938"/>
            <a:ext cx="6798734" cy="1303867"/>
          </a:xfrm>
          <a:prstGeom prst="rect">
            <a:avLst/>
          </a:prstGeom>
        </p:spPr>
        <p:txBody>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dirty="0">
                <a:solidFill>
                  <a:prstClr val="black">
                    <a:lumMod val="85000"/>
                    <a:lumOff val="15000"/>
                  </a:prstClr>
                </a:solidFill>
                <a:latin typeface="Garamond"/>
              </a:rPr>
              <a:t>Disclosures (support):</a:t>
            </a:r>
          </a:p>
        </p:txBody>
      </p:sp>
      <p:sp>
        <p:nvSpPr>
          <p:cNvPr id="3" name="Content Placeholder 2">
            <a:extLst>
              <a:ext uri="{FF2B5EF4-FFF2-40B4-BE49-F238E27FC236}">
                <a16:creationId xmlns:a16="http://schemas.microsoft.com/office/drawing/2014/main" id="{85E7D095-575C-43B7-9ECE-2EAB6914C5AC}"/>
              </a:ext>
            </a:extLst>
          </p:cNvPr>
          <p:cNvSpPr txBox="1">
            <a:spLocks/>
          </p:cNvSpPr>
          <p:nvPr/>
        </p:nvSpPr>
        <p:spPr>
          <a:xfrm>
            <a:off x="2195118" y="1751528"/>
            <a:ext cx="7793373" cy="4590550"/>
          </a:xfrm>
          <a:prstGeom prst="rect">
            <a:avLst/>
          </a:prstGeom>
        </p:spPr>
        <p:txBody>
          <a:bodyPr anchor="t"/>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a:buClr>
                <a:srgbClr val="83992A"/>
              </a:buClr>
            </a:pPr>
            <a:r>
              <a:rPr lang="en-US" sz="2800" dirty="0">
                <a:solidFill>
                  <a:srgbClr val="83992A"/>
                </a:solidFill>
                <a:latin typeface="Garamond"/>
              </a:rPr>
              <a:t>Relevant Financial Relationships: </a:t>
            </a:r>
            <a:endParaRPr lang="en-US" dirty="0"/>
          </a:p>
          <a:p>
            <a:pPr lvl="1">
              <a:buClr>
                <a:srgbClr val="83992A"/>
              </a:buClr>
            </a:pPr>
            <a:r>
              <a:rPr lang="en-US" dirty="0">
                <a:solidFill>
                  <a:srgbClr val="83992A"/>
                </a:solidFill>
                <a:latin typeface="Garamond"/>
              </a:rPr>
              <a:t>Moran, Bach, and Batten all receive royalties from New Harbinger publications for a book co-written on a topic similar to the subject of this presentation</a:t>
            </a:r>
          </a:p>
          <a:p>
            <a:pPr lvl="1">
              <a:buClr>
                <a:srgbClr val="83992A"/>
              </a:buClr>
            </a:pPr>
            <a:r>
              <a:rPr lang="en-US" dirty="0">
                <a:solidFill>
                  <a:srgbClr val="83992A"/>
                </a:solidFill>
                <a:latin typeface="Garamond"/>
              </a:rPr>
              <a:t>Batten employed by Booz Allen Hamilton</a:t>
            </a:r>
          </a:p>
          <a:p>
            <a:pPr lvl="1">
              <a:buClr>
                <a:srgbClr val="83992A"/>
              </a:buClr>
            </a:pPr>
            <a:r>
              <a:rPr lang="en-US" dirty="0">
                <a:solidFill>
                  <a:srgbClr val="83992A"/>
                </a:solidFill>
                <a:latin typeface="Garamond"/>
              </a:rPr>
              <a:t>Bach employed by the Carter Psychology Center</a:t>
            </a:r>
          </a:p>
          <a:p>
            <a:pPr lvl="1">
              <a:buClr>
                <a:srgbClr val="83992A"/>
              </a:buClr>
            </a:pPr>
            <a:r>
              <a:rPr lang="en-US" dirty="0">
                <a:solidFill>
                  <a:srgbClr val="83992A"/>
                </a:solidFill>
                <a:latin typeface="Garamond"/>
              </a:rPr>
              <a:t>Moran employed by Pickslyde Consulting and MidAmerican Psychological Institute</a:t>
            </a:r>
          </a:p>
          <a:p>
            <a:pPr>
              <a:buClr>
                <a:srgbClr val="83992A"/>
              </a:buClr>
            </a:pPr>
            <a:endParaRPr lang="en-US" sz="1100" dirty="0">
              <a:solidFill>
                <a:prstClr val="black">
                  <a:lumMod val="85000"/>
                  <a:lumOff val="15000"/>
                </a:prstClr>
              </a:solidFill>
              <a:latin typeface="Garamond"/>
            </a:endParaRPr>
          </a:p>
        </p:txBody>
      </p:sp>
    </p:spTree>
    <p:extLst>
      <p:ext uri="{BB962C8B-B14F-4D97-AF65-F5344CB8AC3E}">
        <p14:creationId xmlns:p14="http://schemas.microsoft.com/office/powerpoint/2010/main" val="155523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A3B1-1331-4CED-9254-076F47748E1A}"/>
              </a:ext>
            </a:extLst>
          </p:cNvPr>
          <p:cNvSpPr>
            <a:spLocks noGrp="1"/>
          </p:cNvSpPr>
          <p:nvPr>
            <p:ph type="title"/>
          </p:nvPr>
        </p:nvSpPr>
        <p:spPr/>
        <p:txBody>
          <a:bodyPr/>
          <a:lstStyle/>
          <a:p>
            <a:r>
              <a:rPr lang="en-US" dirty="0"/>
              <a:t>In closing</a:t>
            </a:r>
          </a:p>
        </p:txBody>
      </p:sp>
      <p:sp>
        <p:nvSpPr>
          <p:cNvPr id="3" name="Content Placeholder 2">
            <a:extLst>
              <a:ext uri="{FF2B5EF4-FFF2-40B4-BE49-F238E27FC236}">
                <a16:creationId xmlns:a16="http://schemas.microsoft.com/office/drawing/2014/main" id="{0C39B8F3-0C42-4DAB-A8B7-A40CFB6F5FA1}"/>
              </a:ext>
            </a:extLst>
          </p:cNvPr>
          <p:cNvSpPr>
            <a:spLocks noGrp="1"/>
          </p:cNvSpPr>
          <p:nvPr>
            <p:ph idx="1"/>
          </p:nvPr>
        </p:nvSpPr>
        <p:spPr>
          <a:xfrm>
            <a:off x="2592925" y="1540188"/>
            <a:ext cx="8915400" cy="4942743"/>
          </a:xfrm>
        </p:spPr>
        <p:txBody>
          <a:bodyPr>
            <a:normAutofit/>
          </a:bodyPr>
          <a:lstStyle/>
          <a:p>
            <a:r>
              <a:rPr lang="en-US" dirty="0"/>
              <a:t>Committed action work can be among the most vital and exciting parts of therapy</a:t>
            </a:r>
          </a:p>
          <a:p>
            <a:r>
              <a:rPr lang="en-US" dirty="0"/>
              <a:t>When commitments are made and achieved, and both client and therapist can see concrete progress in the client’s life, it can be life affirming and highly reinforcing</a:t>
            </a:r>
          </a:p>
          <a:p>
            <a:r>
              <a:rPr lang="en-US" dirty="0"/>
              <a:t>However, slips and relapses are an inevitable part of any commitment process</a:t>
            </a:r>
          </a:p>
          <a:p>
            <a:pPr lvl="1"/>
            <a:r>
              <a:rPr lang="en-US" dirty="0"/>
              <a:t>Perfect, error-free execution of committed action is not the goal</a:t>
            </a:r>
          </a:p>
          <a:p>
            <a:pPr lvl="1"/>
            <a:r>
              <a:rPr lang="en-US" dirty="0"/>
              <a:t>The goal is to develop larger and more flexible patterns of values-directed behavior that move the client’s life forward over time</a:t>
            </a:r>
          </a:p>
          <a:p>
            <a:pPr lvl="1"/>
            <a:r>
              <a:rPr lang="en-US" dirty="0"/>
              <a:t>The therapist should discuss this inevitability in order to inoculate against destructive behavior after a given committed action is not achieved</a:t>
            </a:r>
          </a:p>
          <a:p>
            <a:pPr lvl="1"/>
            <a:r>
              <a:rPr lang="en-US" dirty="0"/>
              <a:t>The client should be appropriately prepared for a variety of potential outcomes</a:t>
            </a:r>
          </a:p>
        </p:txBody>
      </p:sp>
    </p:spTree>
    <p:extLst>
      <p:ext uri="{BB962C8B-B14F-4D97-AF65-F5344CB8AC3E}">
        <p14:creationId xmlns:p14="http://schemas.microsoft.com/office/powerpoint/2010/main" val="42282232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A3B1-1331-4CED-9254-076F47748E1A}"/>
              </a:ext>
            </a:extLst>
          </p:cNvPr>
          <p:cNvSpPr>
            <a:spLocks noGrp="1"/>
          </p:cNvSpPr>
          <p:nvPr>
            <p:ph type="title"/>
          </p:nvPr>
        </p:nvSpPr>
        <p:spPr/>
        <p:txBody>
          <a:bodyPr/>
          <a:lstStyle/>
          <a:p>
            <a:r>
              <a:rPr lang="en-US" dirty="0"/>
              <a:t>In closing</a:t>
            </a:r>
          </a:p>
        </p:txBody>
      </p:sp>
      <p:sp>
        <p:nvSpPr>
          <p:cNvPr id="3" name="Content Placeholder 2">
            <a:extLst>
              <a:ext uri="{FF2B5EF4-FFF2-40B4-BE49-F238E27FC236}">
                <a16:creationId xmlns:a16="http://schemas.microsoft.com/office/drawing/2014/main" id="{0C39B8F3-0C42-4DAB-A8B7-A40CFB6F5FA1}"/>
              </a:ext>
            </a:extLst>
          </p:cNvPr>
          <p:cNvSpPr>
            <a:spLocks noGrp="1"/>
          </p:cNvSpPr>
          <p:nvPr>
            <p:ph idx="1"/>
          </p:nvPr>
        </p:nvSpPr>
        <p:spPr>
          <a:xfrm>
            <a:off x="2592925" y="1540188"/>
            <a:ext cx="8915400" cy="4942743"/>
          </a:xfrm>
        </p:spPr>
        <p:txBody>
          <a:bodyPr>
            <a:normAutofit/>
          </a:bodyPr>
          <a:lstStyle/>
          <a:p>
            <a:r>
              <a:rPr lang="en-US" dirty="0"/>
              <a:t>Committed action in practice is much more than just identifying a list of goals and planned behaviors</a:t>
            </a:r>
          </a:p>
          <a:p>
            <a:r>
              <a:rPr lang="en-US" dirty="0"/>
              <a:t>In order to be successfully implemented, it requires all processes in the hexaflex, along with a strong therapeutic relationship</a:t>
            </a:r>
          </a:p>
          <a:p>
            <a:r>
              <a:rPr lang="en-US" dirty="0"/>
              <a:t>It also involves creating strong relational frames that link planned committed actions with overarching values that can provide ongoing intrinsic reinforcement</a:t>
            </a:r>
          </a:p>
          <a:p>
            <a:r>
              <a:rPr lang="en-US" dirty="0"/>
              <a:t>When applied and practiced consistently, committed action interventions can be the key to clients moving their lives forward, both now and in the future</a:t>
            </a:r>
          </a:p>
        </p:txBody>
      </p:sp>
    </p:spTree>
    <p:extLst>
      <p:ext uri="{BB962C8B-B14F-4D97-AF65-F5344CB8AC3E}">
        <p14:creationId xmlns:p14="http://schemas.microsoft.com/office/powerpoint/2010/main" val="3766606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47A66-C8A1-4811-BACD-6EB4FABBFB0A}"/>
              </a:ext>
            </a:extLst>
          </p:cNvPr>
          <p:cNvSpPr>
            <a:spLocks noGrp="1"/>
          </p:cNvSpPr>
          <p:nvPr>
            <p:ph type="title"/>
          </p:nvPr>
        </p:nvSpPr>
        <p:spPr/>
        <p:txBody>
          <a:bodyPr/>
          <a:lstStyle/>
          <a:p>
            <a:r>
              <a:rPr lang="en-US" dirty="0"/>
              <a:t>Final commitment for today</a:t>
            </a:r>
          </a:p>
        </p:txBody>
      </p:sp>
      <p:sp>
        <p:nvSpPr>
          <p:cNvPr id="5" name="Content Placeholder 4">
            <a:extLst>
              <a:ext uri="{FF2B5EF4-FFF2-40B4-BE49-F238E27FC236}">
                <a16:creationId xmlns:a16="http://schemas.microsoft.com/office/drawing/2014/main" id="{11C5870B-01AB-44F7-9837-9773EF269414}"/>
              </a:ext>
            </a:extLst>
          </p:cNvPr>
          <p:cNvSpPr>
            <a:spLocks noGrp="1"/>
          </p:cNvSpPr>
          <p:nvPr>
            <p:ph idx="1"/>
          </p:nvPr>
        </p:nvSpPr>
        <p:spPr/>
        <p:txBody>
          <a:bodyPr/>
          <a:lstStyle/>
          <a:p>
            <a:r>
              <a:rPr lang="en-US" dirty="0"/>
              <a:t>Closed eyes……</a:t>
            </a:r>
          </a:p>
        </p:txBody>
      </p:sp>
    </p:spTree>
    <p:extLst>
      <p:ext uri="{BB962C8B-B14F-4D97-AF65-F5344CB8AC3E}">
        <p14:creationId xmlns:p14="http://schemas.microsoft.com/office/powerpoint/2010/main" val="92851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915F-742F-44D1-8613-85BA4BCC32C3}"/>
              </a:ext>
            </a:extLst>
          </p:cNvPr>
          <p:cNvSpPr txBox="1">
            <a:spLocks/>
          </p:cNvSpPr>
          <p:nvPr/>
        </p:nvSpPr>
        <p:spPr>
          <a:xfrm>
            <a:off x="2203510" y="826938"/>
            <a:ext cx="7287660" cy="1303867"/>
          </a:xfrm>
          <a:prstGeom prst="rect">
            <a:avLst/>
          </a:prstGeom>
        </p:spPr>
        <p:txBody>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dirty="0">
                <a:solidFill>
                  <a:prstClr val="black">
                    <a:lumMod val="85000"/>
                    <a:lumOff val="15000"/>
                  </a:prstClr>
                </a:solidFill>
                <a:latin typeface="Garamond"/>
              </a:rPr>
              <a:t>Disclosures (no support):</a:t>
            </a:r>
          </a:p>
        </p:txBody>
      </p:sp>
      <p:sp>
        <p:nvSpPr>
          <p:cNvPr id="3" name="Content Placeholder 2">
            <a:extLst>
              <a:ext uri="{FF2B5EF4-FFF2-40B4-BE49-F238E27FC236}">
                <a16:creationId xmlns:a16="http://schemas.microsoft.com/office/drawing/2014/main" id="{85E7D095-575C-43B7-9ECE-2EAB6914C5AC}"/>
              </a:ext>
            </a:extLst>
          </p:cNvPr>
          <p:cNvSpPr txBox="1">
            <a:spLocks/>
          </p:cNvSpPr>
          <p:nvPr/>
        </p:nvSpPr>
        <p:spPr>
          <a:xfrm>
            <a:off x="2195118" y="1751528"/>
            <a:ext cx="7793373" cy="4590550"/>
          </a:xfrm>
          <a:prstGeom prst="rect">
            <a:avLst/>
          </a:prstGeom>
        </p:spPr>
        <p:txBody>
          <a:bodyPr anchor="t"/>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a:buClr>
                <a:srgbClr val="83992A"/>
              </a:buClr>
            </a:pPr>
            <a:r>
              <a:rPr lang="en-US" sz="2800" dirty="0">
                <a:solidFill>
                  <a:srgbClr val="83992A"/>
                </a:solidFill>
                <a:latin typeface="Garamond"/>
              </a:rPr>
              <a:t>Daniel J. Moran, Sonja V. Batten, Patricia A. Bach</a:t>
            </a:r>
            <a:endParaRPr lang="en-US" sz="2800" dirty="0">
              <a:solidFill>
                <a:srgbClr val="83992A">
                  <a:lumMod val="50000"/>
                </a:srgbClr>
              </a:solidFill>
              <a:latin typeface="Garamond"/>
            </a:endParaRPr>
          </a:p>
          <a:p>
            <a:pPr lvl="1">
              <a:buClr>
                <a:srgbClr val="83992A"/>
              </a:buClr>
            </a:pPr>
            <a:r>
              <a:rPr lang="en-US" sz="2400" dirty="0">
                <a:solidFill>
                  <a:srgbClr val="83992A">
                    <a:lumMod val="50000"/>
                  </a:srgbClr>
                </a:solidFill>
                <a:latin typeface="Garamond"/>
              </a:rPr>
              <a:t>I have not received and will not receive any commercial support related to this presentation or the work presented in this presentation.</a:t>
            </a:r>
          </a:p>
          <a:p>
            <a:pPr>
              <a:buClr>
                <a:srgbClr val="83992A"/>
              </a:buClr>
            </a:pPr>
            <a:r>
              <a:rPr lang="en-US" sz="2800" dirty="0">
                <a:solidFill>
                  <a:srgbClr val="83992A">
                    <a:lumMod val="50000"/>
                  </a:srgbClr>
                </a:solidFill>
                <a:latin typeface="Garamond"/>
              </a:rPr>
              <a:t>Relevant Nonfinancial Relationships</a:t>
            </a:r>
          </a:p>
          <a:p>
            <a:pPr lvl="1">
              <a:buClr>
                <a:srgbClr val="83992A"/>
              </a:buClr>
            </a:pPr>
            <a:r>
              <a:rPr lang="en-US" dirty="0">
                <a:solidFill>
                  <a:srgbClr val="83992A"/>
                </a:solidFill>
                <a:latin typeface="Garamond"/>
              </a:rPr>
              <a:t>Moran, Bach, and Batten have all served as Past-President of the Association for Contextual Behavioral Science </a:t>
            </a:r>
          </a:p>
          <a:p>
            <a:pPr>
              <a:buClr>
                <a:srgbClr val="83992A"/>
              </a:buClr>
            </a:pPr>
            <a:endParaRPr lang="en-US" sz="1100" dirty="0">
              <a:solidFill>
                <a:prstClr val="black">
                  <a:lumMod val="85000"/>
                  <a:lumOff val="15000"/>
                </a:prstClr>
              </a:solidFill>
              <a:latin typeface="Garamond"/>
            </a:endParaRPr>
          </a:p>
        </p:txBody>
      </p:sp>
    </p:spTree>
    <p:extLst>
      <p:ext uri="{BB962C8B-B14F-4D97-AF65-F5344CB8AC3E}">
        <p14:creationId xmlns:p14="http://schemas.microsoft.com/office/powerpoint/2010/main" val="3828827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FF42B75-981E-4976-9ECE-2BAC4BDB3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D19A60-99BC-4ECB-A093-31ECB841ABC9}"/>
              </a:ext>
            </a:extLst>
          </p:cNvPr>
          <p:cNvSpPr>
            <a:spLocks noGrp="1"/>
          </p:cNvSpPr>
          <p:nvPr>
            <p:ph type="title"/>
          </p:nvPr>
        </p:nvSpPr>
        <p:spPr>
          <a:xfrm>
            <a:off x="649224" y="645106"/>
            <a:ext cx="3650279" cy="1259894"/>
          </a:xfrm>
        </p:spPr>
        <p:txBody>
          <a:bodyPr>
            <a:normAutofit/>
          </a:bodyPr>
          <a:lstStyle/>
          <a:p>
            <a:r>
              <a:rPr lang="en-US" dirty="0">
                <a:solidFill>
                  <a:srgbClr val="3C438B"/>
                </a:solidFill>
              </a:rPr>
              <a:t>References</a:t>
            </a:r>
          </a:p>
        </p:txBody>
      </p:sp>
      <p:sp>
        <p:nvSpPr>
          <p:cNvPr id="75" name="Rectangle 74">
            <a:extLst>
              <a:ext uri="{FF2B5EF4-FFF2-40B4-BE49-F238E27FC236}">
                <a16:creationId xmlns:a16="http://schemas.microsoft.com/office/drawing/2014/main" id="{325F3009-1DCC-4D0A-883E-3E4640E44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3C438B"/>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304F7D4-606F-4608-958E-D23D4B4626DA}"/>
              </a:ext>
            </a:extLst>
          </p:cNvPr>
          <p:cNvSpPr>
            <a:spLocks noGrp="1"/>
          </p:cNvSpPr>
          <p:nvPr>
            <p:ph idx="1"/>
          </p:nvPr>
        </p:nvSpPr>
        <p:spPr>
          <a:xfrm>
            <a:off x="649225" y="2133600"/>
            <a:ext cx="3650278" cy="3774537"/>
          </a:xfrm>
        </p:spPr>
        <p:txBody>
          <a:bodyPr>
            <a:normAutofit/>
          </a:bodyPr>
          <a:lstStyle/>
          <a:p>
            <a:pPr>
              <a:lnSpc>
                <a:spcPct val="90000"/>
              </a:lnSpc>
              <a:buClr>
                <a:srgbClr val="15DAFF"/>
              </a:buClr>
            </a:pPr>
            <a:r>
              <a:rPr lang="en-US" dirty="0"/>
              <a:t>The work we’ll be presenting today is based largely on: </a:t>
            </a:r>
          </a:p>
          <a:p>
            <a:pPr marL="0" indent="0">
              <a:lnSpc>
                <a:spcPct val="90000"/>
              </a:lnSpc>
              <a:buClr>
                <a:srgbClr val="15DAFF"/>
              </a:buClr>
              <a:buNone/>
            </a:pPr>
            <a:endParaRPr lang="en-US" dirty="0"/>
          </a:p>
          <a:p>
            <a:pPr marL="0" indent="0">
              <a:lnSpc>
                <a:spcPct val="90000"/>
              </a:lnSpc>
              <a:buClr>
                <a:srgbClr val="15DAFF"/>
              </a:buClr>
              <a:buNone/>
            </a:pPr>
            <a:r>
              <a:rPr lang="en-US" i="1" dirty="0"/>
              <a:t>Committed Action in Practice </a:t>
            </a:r>
            <a:endParaRPr lang="en-US" dirty="0"/>
          </a:p>
          <a:p>
            <a:pPr marL="0" indent="0">
              <a:lnSpc>
                <a:spcPct val="90000"/>
              </a:lnSpc>
              <a:buClr>
                <a:srgbClr val="15DAFF"/>
              </a:buClr>
              <a:buNone/>
            </a:pPr>
            <a:r>
              <a:rPr lang="en-US" dirty="0"/>
              <a:t>Moran, Bach, &amp; Batten (Context Press: 2018)</a:t>
            </a:r>
          </a:p>
          <a:p>
            <a:pPr marL="0" indent="0">
              <a:lnSpc>
                <a:spcPct val="90000"/>
              </a:lnSpc>
              <a:buClr>
                <a:srgbClr val="15DAFF"/>
              </a:buClr>
              <a:buNone/>
            </a:pPr>
            <a:endParaRPr lang="en-US" dirty="0"/>
          </a:p>
          <a:p>
            <a:pPr marL="0" indent="0">
              <a:lnSpc>
                <a:spcPct val="90000"/>
              </a:lnSpc>
              <a:buClr>
                <a:srgbClr val="15DAFF"/>
              </a:buClr>
              <a:buNone/>
            </a:pPr>
            <a:endParaRPr lang="en-US" dirty="0"/>
          </a:p>
          <a:p>
            <a:pPr marL="0" indent="0">
              <a:lnSpc>
                <a:spcPct val="90000"/>
              </a:lnSpc>
              <a:buClr>
                <a:srgbClr val="15DAFF"/>
              </a:buClr>
              <a:buNone/>
            </a:pPr>
            <a:endParaRPr lang="en-US" dirty="0"/>
          </a:p>
        </p:txBody>
      </p:sp>
      <p:pic>
        <p:nvPicPr>
          <p:cNvPr id="1026" name="Picture 2" descr="Committed Action in Practice: A Clinician's Guide to Assessing, Planning, and Supporting Change in Your Client (The Context Press Mastering ACT Series) by [Moran, Daniel J., Bach, Patricia A., Batten, Sonja V.]">
            <a:extLst>
              <a:ext uri="{FF2B5EF4-FFF2-40B4-BE49-F238E27FC236}">
                <a16:creationId xmlns:a16="http://schemas.microsoft.com/office/drawing/2014/main" id="{E1356888-BCD4-4C1C-9ADF-7EFE3D46C8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71" r="4023" b="1"/>
          <a:stretch/>
        </p:blipFill>
        <p:spPr bwMode="auto">
          <a:xfrm>
            <a:off x="4619544" y="640080"/>
            <a:ext cx="3380136" cy="5271142"/>
          </a:xfrm>
          <a:prstGeom prst="rect">
            <a:avLst/>
          </a:prstGeom>
          <a:noFill/>
          <a:extLst>
            <a:ext uri="{909E8E84-426E-40dd-AFC4-6F175D3DCCD1}">
              <a14:hiddenFill xmlns:a14="http://schemas.microsoft.com/office/drawing/2010/main" xmlns="">
                <a:solidFill>
                  <a:srgbClr val="FFFFFF"/>
                </a:solidFill>
              </a14:hiddenFill>
            </a:ext>
          </a:extLst>
        </p:spPr>
      </p:pic>
      <p:sp>
        <p:nvSpPr>
          <p:cNvPr id="77" name="Freeform 11">
            <a:extLst>
              <a:ext uri="{FF2B5EF4-FFF2-40B4-BE49-F238E27FC236}">
                <a16:creationId xmlns:a16="http://schemas.microsoft.com/office/drawing/2014/main" id="{959C4D6A-5150-49A0-A44F-E3047973BB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2637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929CE-149F-4270-9297-797D69C850CF}"/>
              </a:ext>
            </a:extLst>
          </p:cNvPr>
          <p:cNvSpPr>
            <a:spLocks noGrp="1"/>
          </p:cNvSpPr>
          <p:nvPr>
            <p:ph type="title"/>
          </p:nvPr>
        </p:nvSpPr>
        <p:spPr>
          <a:xfrm>
            <a:off x="2587384" y="272193"/>
            <a:ext cx="8911687" cy="1280890"/>
          </a:xfrm>
        </p:spPr>
        <p:txBody>
          <a:bodyPr>
            <a:normAutofit fontScale="90000"/>
          </a:bodyPr>
          <a:lstStyle/>
          <a:p>
            <a:r>
              <a:rPr lang="en-US" dirty="0"/>
              <a:t>Committed Action is intertwined with all of the other processes on the hexaflex, both facilitating them and being facilitated by them</a:t>
            </a:r>
          </a:p>
        </p:txBody>
      </p:sp>
      <p:pic>
        <p:nvPicPr>
          <p:cNvPr id="7" name="Content Placeholder 6">
            <a:extLst>
              <a:ext uri="{FF2B5EF4-FFF2-40B4-BE49-F238E27FC236}">
                <a16:creationId xmlns:a16="http://schemas.microsoft.com/office/drawing/2014/main" id="{12315734-16D6-4A74-BB09-201853810672}"/>
              </a:ext>
            </a:extLst>
          </p:cNvPr>
          <p:cNvPicPr>
            <a:picLocks noGrp="1" noChangeAspect="1"/>
          </p:cNvPicPr>
          <p:nvPr>
            <p:ph idx="1"/>
          </p:nvPr>
        </p:nvPicPr>
        <p:blipFill>
          <a:blip r:embed="rId2"/>
          <a:stretch>
            <a:fillRect/>
          </a:stretch>
        </p:blipFill>
        <p:spPr>
          <a:xfrm>
            <a:off x="3845714" y="1978856"/>
            <a:ext cx="5598512" cy="4527452"/>
          </a:xfrm>
        </p:spPr>
      </p:pic>
      <p:sp>
        <p:nvSpPr>
          <p:cNvPr id="8" name="Star: 5 Points 7">
            <a:extLst>
              <a:ext uri="{FF2B5EF4-FFF2-40B4-BE49-F238E27FC236}">
                <a16:creationId xmlns:a16="http://schemas.microsoft.com/office/drawing/2014/main" id="{A8988776-EA53-4EE4-9F53-8EE4F9BB9D28}"/>
              </a:ext>
            </a:extLst>
          </p:cNvPr>
          <p:cNvSpPr/>
          <p:nvPr/>
        </p:nvSpPr>
        <p:spPr>
          <a:xfrm>
            <a:off x="7331999" y="4111292"/>
            <a:ext cx="2862132" cy="2395016"/>
          </a:xfrm>
          <a:prstGeom prst="star5">
            <a:avLst/>
          </a:prstGeom>
          <a:solidFill>
            <a:schemeClr val="accent2">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9931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satMod val="92000"/>
                <a:lumMod val="120000"/>
              </a:schemeClr>
            </a:gs>
            <a:gs pos="100000">
              <a:schemeClr val="bg1">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B7EFD05-5F12-420E-8AEF-74D5EF9D58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6B6786B7-9BA0-488B-8C6B-1C5BB4E2A5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ACF6C842-D596-43D3-B584-5672E0D331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6DF84F3E-35FA-497B-B6FA-F453E82F32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2846D7FA-E05C-448E-B156-F77C205A1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E269AD3A-E6B6-4322-A013-276CBC1B0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CEFB9F00-6239-4BF6-B439-D16231B24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74D1DDDB-FC85-40C5-9225-06312C4515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E9217709-40C1-4F4A-AB69-8A693608A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ACCD26D6-BC97-43F5-B803-5838985FCC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8136022F-2988-42E2-90E1-617D189FF1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03859925-85FA-4D69-A0AB-6F827E3B5C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BAE65FC7-970A-4DCC-9FB4-CF0F7496A9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a:extLst>
              <a:ext uri="{FF2B5EF4-FFF2-40B4-BE49-F238E27FC236}">
                <a16:creationId xmlns:a16="http://schemas.microsoft.com/office/drawing/2014/main" id="{B64F33C7-E158-4057-87E7-6F42AA6D03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27" name="Freeform 27">
              <a:extLst>
                <a:ext uri="{FF2B5EF4-FFF2-40B4-BE49-F238E27FC236}">
                  <a16:creationId xmlns:a16="http://schemas.microsoft.com/office/drawing/2014/main" id="{26714E66-FCC0-42F6-B127-0F91203BC5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7E0BD3C9-F0D9-4A53-87DF-71D17D328D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DFA9FE4C-FCED-4A9A-9E43-358EB75011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E5D5BB28-15EC-4D32-9C05-C2206AF9E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06210E9D-4080-4566-B32A-3A8BE356F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894D3505-0982-40B2-8131-1B6BFF273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11598CAB-0965-48D6-999C-91450C50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29E94126-468A-4060-BCBC-DC3806A4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438F3422-C112-405B-B955-7B16907214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C99C65FC-23C1-4B1D-A385-29B46619D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53D192C3-5E79-4B85-98D0-8F6C681CDC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8709C0CF-D42A-4EE0-9C30-B0B72C69AD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B8FE8EF1-7AF2-4864-A8DE-7EE3481D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6">
            <a:extLst>
              <a:ext uri="{FF2B5EF4-FFF2-40B4-BE49-F238E27FC236}">
                <a16:creationId xmlns:a16="http://schemas.microsoft.com/office/drawing/2014/main" id="{76CB6AE4-A444-41E5-A744-47F048A15E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4" name="Rectangle 43">
            <a:extLst>
              <a:ext uri="{FF2B5EF4-FFF2-40B4-BE49-F238E27FC236}">
                <a16:creationId xmlns:a16="http://schemas.microsoft.com/office/drawing/2014/main" id="{25F129D9-8F3D-4302-AB5D-DE987A6B1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6" name="Rectangle 45">
            <a:extLst>
              <a:ext uri="{FF2B5EF4-FFF2-40B4-BE49-F238E27FC236}">
                <a16:creationId xmlns:a16="http://schemas.microsoft.com/office/drawing/2014/main" id="{1F4A57F6-BEF1-4CA6-A0F1-3A01F6AB4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973EA22-F744-4061-83FB-2EA76105D09C}"/>
              </a:ext>
            </a:extLst>
          </p:cNvPr>
          <p:cNvSpPr>
            <a:spLocks noGrp="1"/>
          </p:cNvSpPr>
          <p:nvPr>
            <p:ph type="title"/>
          </p:nvPr>
        </p:nvSpPr>
        <p:spPr>
          <a:xfrm>
            <a:off x="540279" y="967417"/>
            <a:ext cx="3778870" cy="3943250"/>
          </a:xfrm>
        </p:spPr>
        <p:txBody>
          <a:bodyPr vert="horz" lIns="91440" tIns="45720" rIns="91440" bIns="45720" rtlCol="0" anchor="b">
            <a:normAutofit/>
          </a:bodyPr>
          <a:lstStyle/>
          <a:p>
            <a:pPr>
              <a:lnSpc>
                <a:spcPct val="90000"/>
              </a:lnSpc>
            </a:pPr>
            <a:r>
              <a:rPr lang="en-US" sz="4000" b="1" dirty="0">
                <a:solidFill>
                  <a:srgbClr val="FEFFFF"/>
                </a:solidFill>
              </a:rPr>
              <a:t>Identifying Obstacles to Committed Action on the Part of the Client: </a:t>
            </a:r>
            <a:br>
              <a:rPr lang="en-US" sz="4000" b="1" dirty="0">
                <a:solidFill>
                  <a:srgbClr val="FEFFFF"/>
                </a:solidFill>
              </a:rPr>
            </a:br>
            <a:r>
              <a:rPr lang="en-US" sz="4000" b="1" dirty="0">
                <a:solidFill>
                  <a:srgbClr val="FEFFFF"/>
                </a:solidFill>
              </a:rPr>
              <a:t>The Inflexahex</a:t>
            </a:r>
          </a:p>
        </p:txBody>
      </p:sp>
      <p:sp>
        <p:nvSpPr>
          <p:cNvPr id="48" name="Freeform 5">
            <a:extLst>
              <a:ext uri="{FF2B5EF4-FFF2-40B4-BE49-F238E27FC236}">
                <a16:creationId xmlns:a16="http://schemas.microsoft.com/office/drawing/2014/main" id="{E3336A73-1C9B-4BAA-A893-AD3C79E666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7" name="Content Placeholder 4">
            <a:extLst>
              <a:ext uri="{FF2B5EF4-FFF2-40B4-BE49-F238E27FC236}">
                <a16:creationId xmlns:a16="http://schemas.microsoft.com/office/drawing/2014/main" id="{472E9E4A-3940-40DC-9D0D-F090063FCCF9}"/>
              </a:ext>
            </a:extLst>
          </p:cNvPr>
          <p:cNvPicPr>
            <a:picLocks noChangeAspect="1"/>
          </p:cNvPicPr>
          <p:nvPr/>
        </p:nvPicPr>
        <p:blipFill>
          <a:blip r:embed="rId2"/>
          <a:stretch>
            <a:fillRect/>
          </a:stretch>
        </p:blipFill>
        <p:spPr>
          <a:xfrm>
            <a:off x="5587994" y="1190088"/>
            <a:ext cx="5640502" cy="4554705"/>
          </a:xfrm>
          <a:prstGeom prst="rect">
            <a:avLst/>
          </a:prstGeom>
        </p:spPr>
      </p:pic>
    </p:spTree>
    <p:extLst>
      <p:ext uri="{BB962C8B-B14F-4D97-AF65-F5344CB8AC3E}">
        <p14:creationId xmlns:p14="http://schemas.microsoft.com/office/powerpoint/2010/main" val="780635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8DA51-4AEA-4AC3-ACFD-AE200ACE761E}"/>
              </a:ext>
            </a:extLst>
          </p:cNvPr>
          <p:cNvSpPr>
            <a:spLocks noGrp="1"/>
          </p:cNvSpPr>
          <p:nvPr>
            <p:ph type="title"/>
          </p:nvPr>
        </p:nvSpPr>
        <p:spPr/>
        <p:txBody>
          <a:bodyPr/>
          <a:lstStyle/>
          <a:p>
            <a:r>
              <a:rPr lang="en-US" dirty="0"/>
              <a:t>Sample obstacles to committed action on the part of the client</a:t>
            </a:r>
          </a:p>
        </p:txBody>
      </p:sp>
      <p:sp>
        <p:nvSpPr>
          <p:cNvPr id="4" name="Content Placeholder 3">
            <a:extLst>
              <a:ext uri="{FF2B5EF4-FFF2-40B4-BE49-F238E27FC236}">
                <a16:creationId xmlns:a16="http://schemas.microsoft.com/office/drawing/2014/main" id="{B6382B46-48CF-4B57-B64F-51EF8BB83200}"/>
              </a:ext>
            </a:extLst>
          </p:cNvPr>
          <p:cNvSpPr>
            <a:spLocks noGrp="1"/>
          </p:cNvSpPr>
          <p:nvPr>
            <p:ph sz="half" idx="1"/>
          </p:nvPr>
        </p:nvSpPr>
        <p:spPr>
          <a:xfrm>
            <a:off x="2589211" y="2133600"/>
            <a:ext cx="7790613" cy="3777622"/>
          </a:xfrm>
        </p:spPr>
        <p:txBody>
          <a:bodyPr/>
          <a:lstStyle/>
          <a:p>
            <a:r>
              <a:rPr lang="en-US" dirty="0"/>
              <a:t>“I didn’t feel like it” (experiential avoidance)</a:t>
            </a:r>
          </a:p>
          <a:p>
            <a:r>
              <a:rPr lang="en-US" dirty="0"/>
              <a:t>“I was too anxious, depressed, angry, etc.” (cognitive fusion)</a:t>
            </a:r>
          </a:p>
          <a:p>
            <a:r>
              <a:rPr lang="en-US" dirty="0"/>
              <a:t>“I forgot” (mindlessness)</a:t>
            </a:r>
          </a:p>
          <a:p>
            <a:r>
              <a:rPr lang="en-US" dirty="0"/>
              <a:t>“It didn’t seem important” (unclear values)</a:t>
            </a:r>
          </a:p>
          <a:p>
            <a:r>
              <a:rPr lang="en-US" dirty="0"/>
              <a:t>“Too many other things seemed more important for me to do” (inactivity, avoidance, and impulsivity)</a:t>
            </a:r>
          </a:p>
          <a:p>
            <a:r>
              <a:rPr lang="en-US" dirty="0"/>
              <a:t>“I wanted to, but it’s just not for me” (attachment to the conceptualized self)</a:t>
            </a:r>
          </a:p>
          <a:p>
            <a:endParaRPr lang="en-US" dirty="0"/>
          </a:p>
        </p:txBody>
      </p:sp>
    </p:spTree>
    <p:extLst>
      <p:ext uri="{BB962C8B-B14F-4D97-AF65-F5344CB8AC3E}">
        <p14:creationId xmlns:p14="http://schemas.microsoft.com/office/powerpoint/2010/main" val="369398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6BC6-993E-4B57-B4E2-CF34DF20B03C}"/>
              </a:ext>
            </a:extLst>
          </p:cNvPr>
          <p:cNvSpPr>
            <a:spLocks noGrp="1"/>
          </p:cNvSpPr>
          <p:nvPr>
            <p:ph type="title"/>
          </p:nvPr>
        </p:nvSpPr>
        <p:spPr/>
        <p:txBody>
          <a:bodyPr/>
          <a:lstStyle/>
          <a:p>
            <a:r>
              <a:rPr lang="en-US" dirty="0"/>
              <a:t>Additional obstacles to committed action</a:t>
            </a:r>
          </a:p>
        </p:txBody>
      </p:sp>
      <p:sp>
        <p:nvSpPr>
          <p:cNvPr id="3" name="Content Placeholder 2">
            <a:extLst>
              <a:ext uri="{FF2B5EF4-FFF2-40B4-BE49-F238E27FC236}">
                <a16:creationId xmlns:a16="http://schemas.microsoft.com/office/drawing/2014/main" id="{0A0049AA-2020-4D23-BF02-97FBAA56FD21}"/>
              </a:ext>
            </a:extLst>
          </p:cNvPr>
          <p:cNvSpPr>
            <a:spLocks noGrp="1"/>
          </p:cNvSpPr>
          <p:nvPr>
            <p:ph sz="half" idx="1"/>
          </p:nvPr>
        </p:nvSpPr>
        <p:spPr>
          <a:xfrm>
            <a:off x="2589211" y="2133600"/>
            <a:ext cx="5547305" cy="3777622"/>
          </a:xfrm>
        </p:spPr>
        <p:txBody>
          <a:bodyPr>
            <a:normAutofit/>
          </a:bodyPr>
          <a:lstStyle/>
          <a:p>
            <a:r>
              <a:rPr lang="en-US" sz="2000" dirty="0"/>
              <a:t>Lack of environmental supports</a:t>
            </a:r>
          </a:p>
          <a:p>
            <a:r>
              <a:rPr lang="en-US" sz="2000" dirty="0"/>
              <a:t>Skills deficits</a:t>
            </a:r>
          </a:p>
        </p:txBody>
      </p:sp>
    </p:spTree>
    <p:extLst>
      <p:ext uri="{BB962C8B-B14F-4D97-AF65-F5344CB8AC3E}">
        <p14:creationId xmlns:p14="http://schemas.microsoft.com/office/powerpoint/2010/main" val="16422085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345</TotalTime>
  <Words>2588</Words>
  <Application>Microsoft Office PowerPoint</Application>
  <PresentationFormat>Widescreen</PresentationFormat>
  <Paragraphs>191</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Century Gothic</vt:lpstr>
      <vt:lpstr>Garamond</vt:lpstr>
      <vt:lpstr>Wingdings 3</vt:lpstr>
      <vt:lpstr>Wisp</vt:lpstr>
      <vt:lpstr>PowerPoint Presentation</vt:lpstr>
      <vt:lpstr>Committed Action in Practice: Identifying and Overcoming Client and Therapist Barriers to Committed Action</vt:lpstr>
      <vt:lpstr>PowerPoint Presentation</vt:lpstr>
      <vt:lpstr>PowerPoint Presentation</vt:lpstr>
      <vt:lpstr>References</vt:lpstr>
      <vt:lpstr>Committed Action is intertwined with all of the other processes on the hexaflex, both facilitating them and being facilitated by them</vt:lpstr>
      <vt:lpstr>Identifying Obstacles to Committed Action on the Part of the Client:  The Inflexahex</vt:lpstr>
      <vt:lpstr>Sample obstacles to committed action on the part of the client</vt:lpstr>
      <vt:lpstr>Additional obstacles to committed action</vt:lpstr>
      <vt:lpstr>Addressing obstacles to committed action on the part of the client:  Committed Action and Acceptance</vt:lpstr>
      <vt:lpstr>Addressing obstacles to committed action on the part of the client:  Committed Action and Defusion</vt:lpstr>
      <vt:lpstr>Addressing obstacles to committed action on the part of the client: Committed Action and Contact with the Present Moment</vt:lpstr>
      <vt:lpstr>Addressing obstacles to committed action on the part of the client:  Committed Action and Self-as-Context</vt:lpstr>
      <vt:lpstr>Addressing obstacles to committed action on the part of the client:  Committed Action and Values</vt:lpstr>
      <vt:lpstr>Addressing obstacles to committed action on the part of the client:  Committed Action and … Committed Action</vt:lpstr>
      <vt:lpstr>Context and function influence the understanding of committed actions</vt:lpstr>
      <vt:lpstr>How workable or effective is Taylor’s commitment to run in each scenario?</vt:lpstr>
      <vt:lpstr>Committed action must be considered in the context of history, presenting complaint, goals, and values. She returns the next week and….</vt:lpstr>
      <vt:lpstr>Therapist obstacles to facilitating committed action</vt:lpstr>
      <vt:lpstr>Therapist obstacles to facilitating committed action</vt:lpstr>
      <vt:lpstr>Recognizing Therapist Barriers to Committed Action Work: Sticky thoughts</vt:lpstr>
      <vt:lpstr>Recognizing Therapist Barriers to Committed Action Work: Other Signs</vt:lpstr>
      <vt:lpstr>Overcoming Barriers to the Therapist’s Own Committed Action</vt:lpstr>
      <vt:lpstr>Therapist Barriers to Effective Use of Homework</vt:lpstr>
      <vt:lpstr>A Model for Homework in Therapy</vt:lpstr>
      <vt:lpstr>Therapist Barriers to Effective Use of Homework</vt:lpstr>
      <vt:lpstr>Therapist Barriers to Effective Use of Homework</vt:lpstr>
      <vt:lpstr>Therapist Committed Action During Exposure Therapy</vt:lpstr>
      <vt:lpstr>Maintaining Therapist Committed Action in the Face of Slips and Relapses</vt:lpstr>
      <vt:lpstr>In closing</vt:lpstr>
      <vt:lpstr>In closing</vt:lpstr>
      <vt:lpstr>Final commitment for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Committed Action in Practice</dc:title>
  <dc:creator>Batten, Sonja [USA]</dc:creator>
  <cp:lastModifiedBy>R Z</cp:lastModifiedBy>
  <cp:revision>19</cp:revision>
  <dcterms:created xsi:type="dcterms:W3CDTF">2018-10-28T01:32:57Z</dcterms:created>
  <dcterms:modified xsi:type="dcterms:W3CDTF">2019-07-03T02:43:33Z</dcterms:modified>
</cp:coreProperties>
</file>